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2" r:id="rId2"/>
    <p:sldId id="256" r:id="rId3"/>
    <p:sldId id="301" r:id="rId4"/>
    <p:sldId id="303"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18288000" cy="10287000"/>
  <p:notesSz cx="6858000" cy="9144000"/>
  <p:embeddedFontLst>
    <p:embeddedFont>
      <p:font typeface="Arimo Bold" panose="020B0604020202020204" charset="0"/>
      <p:regular r:id="rId49"/>
    </p:embeddedFont>
    <p:embeddedFont>
      <p:font typeface="Canva Sans" panose="020B0604020202020204" charset="0"/>
      <p:regular r:id="rId50"/>
    </p:embeddedFont>
    <p:embeddedFont>
      <p:font typeface="Tahoma" panose="020B0604030504040204" pitchFamily="34" charset="0"/>
      <p:regular r:id="rId51"/>
      <p:bold r:id="rId52"/>
    </p:embeddedFont>
    <p:embeddedFont>
      <p:font typeface="Roboto" panose="020B0604020202020204" charset="0"/>
      <p:regular r:id="rId53"/>
    </p:embeddedFont>
    <p:embeddedFont>
      <p:font typeface="Arial Narrow" panose="020B0606020202030204" pitchFamily="34" charset="0"/>
      <p:regular r:id="rId54"/>
      <p:bold r:id="rId55"/>
      <p:italic r:id="rId56"/>
      <p:boldItalic r:id="rId57"/>
    </p:embeddedFont>
    <p:embeddedFont>
      <p:font typeface="Arimo" panose="020B0604020202020204" charset="0"/>
      <p:regular r:id="rId58"/>
    </p:embeddedFont>
    <p:embeddedFont>
      <p:font typeface="Roboto Bold" panose="020B0604020202020204" charset="0"/>
      <p:regular r:id="rId59"/>
    </p:embeddedFont>
    <p:embeddedFont>
      <p:font typeface="TT Rounds Condensed Bold" panose="020B0604020202020204" charset="0"/>
      <p:regular r:id="rId60"/>
    </p:embeddedFont>
    <p:embeddedFont>
      <p:font typeface="Algerian" panose="04020705040A02060702" pitchFamily="82" charset="0"/>
      <p:regular r:id="rId61"/>
    </p:embeddedFont>
    <p:embeddedFont>
      <p:font typeface="Calibri" panose="020F0502020204030204" pitchFamily="34" charset="0"/>
      <p:regular r:id="rId62"/>
      <p:bold r:id="rId63"/>
      <p:italic r:id="rId64"/>
      <p:boldItalic r:id="rId65"/>
    </p:embeddedFont>
    <p:embeddedFont>
      <p:font typeface="TT Rounds Condensed" panose="020B0604020202020204" charset="0"/>
      <p:regular r:id="rId66"/>
    </p:embeddedFont>
    <p:embeddedFont>
      <p:font typeface="TT Rounds Condensed Bold Italics"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308"/>
            <a:ext cx="18288000" cy="10307616"/>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766215" y="8870198"/>
            <a:ext cx="4114800" cy="547688"/>
          </a:xfrm>
        </p:spPr>
        <p:txBody>
          <a:bodyPr/>
          <a:lstStyle/>
          <a:p>
            <a:fld id="{516E5C65-A6A4-4D7E-A8A9-35240D7FED8F}" type="datetimeFigureOut">
              <a:rPr lang="en-US" smtClean="0"/>
              <a:t>3/29/2024</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6057900" y="8870198"/>
            <a:ext cx="6172200" cy="547688"/>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766215" y="4026917"/>
            <a:ext cx="15773400" cy="1988345"/>
          </a:xfrm>
        </p:spPr>
        <p:txBody>
          <a:bodyPr>
            <a:normAutofit/>
          </a:bodyPr>
          <a:lstStyle>
            <a:lvl1pPr>
              <a:defRPr sz="66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13506548" y="8870198"/>
            <a:ext cx="4114800" cy="547688"/>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565096" y="9449775"/>
            <a:ext cx="15793313" cy="651039"/>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01109" cy="246221"/>
            </a:xfrm>
            <a:prstGeom prst="rect">
              <a:avLst/>
            </a:prstGeom>
            <a:noFill/>
            <a:ln>
              <a:noFill/>
            </a:ln>
          </p:spPr>
          <p:txBody>
            <a:bodyPr wrap="none" rtlCol="0">
              <a:spAutoFit/>
            </a:bodyPr>
            <a:lstStyle/>
            <a:p>
              <a:r>
                <a:rPr lang="en-IN" sz="1800" b="0" i="0" kern="1200" dirty="0">
                  <a:solidFill>
                    <a:schemeClr val="bg1"/>
                  </a:solidFill>
                  <a:effectLst/>
                  <a:latin typeface="+mn-lt"/>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3436" y="113764"/>
            <a:ext cx="617577" cy="9958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034753" y="9530724"/>
            <a:ext cx="1586594" cy="756276"/>
          </a:xfrm>
          <a:prstGeom prst="rect">
            <a:avLst/>
          </a:prstGeom>
        </p:spPr>
      </p:pic>
    </p:spTree>
    <p:extLst>
      <p:ext uri="{BB962C8B-B14F-4D97-AF65-F5344CB8AC3E}">
        <p14:creationId xmlns:p14="http://schemas.microsoft.com/office/powerpoint/2010/main" val="216052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hyperlink" Target="https://medium.com/@em4kraist/telco-customer-churn-data-analysis-d4bda8347d11" TargetMode="External"/><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3.jpe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KanduriR/Kaggle-Telco-Customer-Churn" TargetMode="External"/><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jpe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6.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5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6.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5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6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jpe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6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6.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6.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png"/><Relationship Id="rId7" Type="http://schemas.openxmlformats.org/officeDocument/2006/relationships/image" Target="../media/image7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6.svg"/><Relationship Id="rId4" Type="http://schemas.openxmlformats.org/officeDocument/2006/relationships/image" Target="../media/image6.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5.png"/><Relationship Id="rId7" Type="http://schemas.openxmlformats.org/officeDocument/2006/relationships/image" Target="../media/image7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6.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6.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6.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6.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jpeg"/><Relationship Id="rId5" Type="http://schemas.openxmlformats.org/officeDocument/2006/relationships/image" Target="../media/image17.png"/><Relationship Id="rId10" Type="http://schemas.openxmlformats.org/officeDocument/2006/relationships/image" Target="../media/image18.svg"/><Relationship Id="rId4" Type="http://schemas.openxmlformats.org/officeDocument/2006/relationships/image" Target="../media/image7.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1F002F-CD98-BE03-BE38-E70DE4227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2941"/>
            <a:ext cx="18288000" cy="834887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13713" y="0"/>
            <a:ext cx="18301713" cy="10315344"/>
          </a:xfrm>
          <a:custGeom>
            <a:avLst/>
            <a:gdLst/>
            <a:ahLst/>
            <a:cxnLst/>
            <a:rect l="l" t="t" r="r" b="b"/>
            <a:pathLst>
              <a:path w="18301713" h="10315344">
                <a:moveTo>
                  <a:pt x="0" y="0"/>
                </a:moveTo>
                <a:lnTo>
                  <a:pt x="18301713" y="0"/>
                </a:lnTo>
                <a:lnTo>
                  <a:pt x="18301713" y="10315345"/>
                </a:lnTo>
                <a:lnTo>
                  <a:pt x="0" y="10315345"/>
                </a:lnTo>
                <a:lnTo>
                  <a:pt x="0" y="0"/>
                </a:lnTo>
                <a:close/>
              </a:path>
            </a:pathLst>
          </a:custGeom>
          <a:blipFill>
            <a:blip r:embed="rId3"/>
            <a:stretch>
              <a:fillRect/>
            </a:stretch>
          </a:blipFill>
        </p:spPr>
      </p:sp>
      <p:pic>
        <p:nvPicPr>
          <p:cNvPr id="4" name="Picture 2">
            <a:extLst>
              <a:ext uri="{FF2B5EF4-FFF2-40B4-BE49-F238E27FC236}">
                <a16:creationId xmlns:a16="http://schemas.microsoft.com/office/drawing/2014/main" id="{4C1F002F-CD98-BE03-BE38-E70DE4227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18284142" cy="91754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19200" y="2400300"/>
            <a:ext cx="15521750" cy="592470"/>
          </a:xfrm>
          <a:prstGeom prst="rect">
            <a:avLst/>
          </a:prstGeom>
        </p:spPr>
        <p:txBody>
          <a:bodyPr wrap="none">
            <a:spAutoFit/>
          </a:bodyPr>
          <a:lstStyle/>
          <a:p>
            <a:pPr>
              <a:lnSpc>
                <a:spcPts val="3888"/>
              </a:lnSpc>
            </a:pPr>
            <a:r>
              <a:rPr lang="en-US" sz="3600" b="1" spc="33" dirty="0" smtClean="0">
                <a:solidFill>
                  <a:srgbClr val="002060"/>
                </a:solidFill>
                <a:latin typeface="TT Rounds Condensed Bold Italics"/>
              </a:rPr>
              <a:t>We are kept from our goal, not by obstacles, but by a clear path to a lesser goal…</a:t>
            </a:r>
            <a:endParaRPr lang="en-US" sz="3600" b="1" spc="33" dirty="0">
              <a:solidFill>
                <a:srgbClr val="002060"/>
              </a:solidFill>
              <a:latin typeface="TT Rounds Condensed Bold Italics"/>
            </a:endParaRPr>
          </a:p>
        </p:txBody>
      </p:sp>
    </p:spTree>
    <p:extLst>
      <p:ext uri="{BB962C8B-B14F-4D97-AF65-F5344CB8AC3E}">
        <p14:creationId xmlns:p14="http://schemas.microsoft.com/office/powerpoint/2010/main" val="1000263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73915"/>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7011216" y="3424555"/>
            <a:ext cx="10744331" cy="6027308"/>
          </a:xfrm>
          <a:custGeom>
            <a:avLst/>
            <a:gdLst/>
            <a:ahLst/>
            <a:cxnLst/>
            <a:rect l="l" t="t" r="r" b="b"/>
            <a:pathLst>
              <a:path w="10744331" h="6027308">
                <a:moveTo>
                  <a:pt x="0" y="0"/>
                </a:moveTo>
                <a:lnTo>
                  <a:pt x="10744331" y="0"/>
                </a:lnTo>
                <a:lnTo>
                  <a:pt x="10744331" y="6027308"/>
                </a:lnTo>
                <a:lnTo>
                  <a:pt x="0" y="6027308"/>
                </a:lnTo>
                <a:lnTo>
                  <a:pt x="0" y="0"/>
                </a:lnTo>
                <a:close/>
              </a:path>
            </a:pathLst>
          </a:custGeom>
          <a:blipFill>
            <a:blip r:embed="rId6"/>
            <a:stretch>
              <a:fillRect/>
            </a:stretch>
          </a:blipFill>
        </p:spPr>
      </p:sp>
      <p:sp>
        <p:nvSpPr>
          <p:cNvPr id="12" name="Freeform 12"/>
          <p:cNvSpPr/>
          <p:nvPr/>
        </p:nvSpPr>
        <p:spPr>
          <a:xfrm>
            <a:off x="881710" y="2986405"/>
            <a:ext cx="5316517" cy="6423368"/>
          </a:xfrm>
          <a:custGeom>
            <a:avLst/>
            <a:gdLst/>
            <a:ahLst/>
            <a:cxnLst/>
            <a:rect l="l" t="t" r="r" b="b"/>
            <a:pathLst>
              <a:path w="5316517" h="6423368">
                <a:moveTo>
                  <a:pt x="0" y="0"/>
                </a:moveTo>
                <a:lnTo>
                  <a:pt x="5316517" y="0"/>
                </a:lnTo>
                <a:lnTo>
                  <a:pt x="5316517" y="6423369"/>
                </a:lnTo>
                <a:lnTo>
                  <a:pt x="0" y="6423369"/>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1872587" y="16765"/>
            <a:ext cx="8651279" cy="1011934"/>
          </a:xfrm>
          <a:prstGeom prst="rect">
            <a:avLst/>
          </a:prstGeom>
        </p:spPr>
        <p:txBody>
          <a:bodyPr lIns="0" tIns="0" rIns="0" bIns="0" rtlCol="0" anchor="t">
            <a:spAutoFit/>
          </a:bodyPr>
          <a:lstStyle/>
          <a:p>
            <a:pPr algn="l">
              <a:lnSpc>
                <a:spcPts val="7857"/>
              </a:lnSpc>
            </a:pPr>
            <a:r>
              <a:rPr lang="en-US" sz="6285">
                <a:solidFill>
                  <a:srgbClr val="000000"/>
                </a:solidFill>
                <a:latin typeface="Arimo Bold"/>
              </a:rPr>
              <a:t>Data Overview</a:t>
            </a:r>
          </a:p>
        </p:txBody>
      </p:sp>
      <p:sp>
        <p:nvSpPr>
          <p:cNvPr id="15" name="TextBox 15"/>
          <p:cNvSpPr txBox="1"/>
          <p:nvPr/>
        </p:nvSpPr>
        <p:spPr>
          <a:xfrm>
            <a:off x="6560769" y="2548255"/>
            <a:ext cx="11491827" cy="876300"/>
          </a:xfrm>
          <a:prstGeom prst="rect">
            <a:avLst/>
          </a:prstGeom>
        </p:spPr>
        <p:txBody>
          <a:bodyPr lIns="0" tIns="0" rIns="0" bIns="0" rtlCol="0" anchor="t">
            <a:spAutoFit/>
          </a:bodyPr>
          <a:lstStyle/>
          <a:p>
            <a:pPr algn="ctr">
              <a:lnSpc>
                <a:spcPts val="3495"/>
              </a:lnSpc>
              <a:spcBef>
                <a:spcPct val="0"/>
              </a:spcBef>
            </a:pPr>
            <a:r>
              <a:rPr lang="en-US" sz="2913" spc="27">
                <a:solidFill>
                  <a:srgbClr val="000000"/>
                </a:solidFill>
                <a:latin typeface="Roboto Bold"/>
              </a:rPr>
              <a:t>SOURCE : KAGGLE</a:t>
            </a:r>
          </a:p>
          <a:p>
            <a:pPr algn="ctr">
              <a:lnSpc>
                <a:spcPts val="3495"/>
              </a:lnSpc>
              <a:spcBef>
                <a:spcPct val="0"/>
              </a:spcBef>
            </a:pPr>
            <a:r>
              <a:rPr lang="en-US" sz="2913" spc="27">
                <a:solidFill>
                  <a:srgbClr val="000000"/>
                </a:solidFill>
                <a:latin typeface="Roboto Bold"/>
              </a:rPr>
              <a:t>https://www.kaggle.com/datasets/blastchar/telco-customer-churn</a:t>
            </a:r>
          </a:p>
        </p:txBody>
      </p:sp>
      <p:sp>
        <p:nvSpPr>
          <p:cNvPr id="16" name="TextBox 16"/>
          <p:cNvSpPr txBox="1"/>
          <p:nvPr/>
        </p:nvSpPr>
        <p:spPr>
          <a:xfrm>
            <a:off x="133435" y="1730335"/>
            <a:ext cx="6662737" cy="791988"/>
          </a:xfrm>
          <a:prstGeom prst="rect">
            <a:avLst/>
          </a:prstGeom>
        </p:spPr>
        <p:txBody>
          <a:bodyPr lIns="0" tIns="0" rIns="0" bIns="0" rtlCol="0" anchor="t">
            <a:spAutoFit/>
          </a:bodyPr>
          <a:lstStyle/>
          <a:p>
            <a:pPr algn="ctr">
              <a:lnSpc>
                <a:spcPts val="6222"/>
              </a:lnSpc>
              <a:spcBef>
                <a:spcPct val="0"/>
              </a:spcBef>
            </a:pPr>
            <a:r>
              <a:rPr lang="en-US" sz="5185" spc="48">
                <a:solidFill>
                  <a:srgbClr val="000000"/>
                </a:solidFill>
                <a:latin typeface="TT Rounds Condensed Bold"/>
              </a:rPr>
              <a:t>Telco customer Data set</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339965" y="2231279"/>
            <a:ext cx="10623370" cy="5274512"/>
          </a:xfrm>
          <a:custGeom>
            <a:avLst/>
            <a:gdLst/>
            <a:ahLst/>
            <a:cxnLst/>
            <a:rect l="l" t="t" r="r" b="b"/>
            <a:pathLst>
              <a:path w="10623370" h="5274512">
                <a:moveTo>
                  <a:pt x="0" y="0"/>
                </a:moveTo>
                <a:lnTo>
                  <a:pt x="10623369" y="0"/>
                </a:lnTo>
                <a:lnTo>
                  <a:pt x="10623369" y="5274511"/>
                </a:lnTo>
                <a:lnTo>
                  <a:pt x="0" y="5274511"/>
                </a:lnTo>
                <a:lnTo>
                  <a:pt x="0" y="0"/>
                </a:lnTo>
                <a:close/>
              </a:path>
            </a:pathLst>
          </a:custGeom>
          <a:blipFill>
            <a:blip r:embed="rId6"/>
            <a:stretch>
              <a:fillRect t="-1471" b="-1471"/>
            </a:stretch>
          </a:blipFill>
        </p:spPr>
      </p:sp>
      <p:sp>
        <p:nvSpPr>
          <p:cNvPr id="12" name="Freeform 12"/>
          <p:cNvSpPr/>
          <p:nvPr/>
        </p:nvSpPr>
        <p:spPr>
          <a:xfrm>
            <a:off x="10957647" y="1799615"/>
            <a:ext cx="7324666" cy="5680966"/>
          </a:xfrm>
          <a:custGeom>
            <a:avLst/>
            <a:gdLst/>
            <a:ahLst/>
            <a:cxnLst/>
            <a:rect l="l" t="t" r="r" b="b"/>
            <a:pathLst>
              <a:path w="7324666" h="5101684">
                <a:moveTo>
                  <a:pt x="0" y="0"/>
                </a:moveTo>
                <a:lnTo>
                  <a:pt x="7324666" y="0"/>
                </a:lnTo>
                <a:lnTo>
                  <a:pt x="7324666" y="5101684"/>
                </a:lnTo>
                <a:lnTo>
                  <a:pt x="0" y="5101684"/>
                </a:lnTo>
                <a:lnTo>
                  <a:pt x="0" y="0"/>
                </a:lnTo>
                <a:close/>
              </a:path>
            </a:pathLst>
          </a:custGeom>
          <a:blipFill>
            <a:blip r:embed="rId7">
              <a:alphaModFix amt="76000"/>
            </a:blip>
            <a:stretch>
              <a:fillRect l="-499" r="-679" b="-1584"/>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1872587" y="45341"/>
            <a:ext cx="8651279" cy="631849"/>
          </a:xfrm>
          <a:prstGeom prst="rect">
            <a:avLst/>
          </a:prstGeom>
        </p:spPr>
        <p:txBody>
          <a:bodyPr lIns="0" tIns="0" rIns="0" bIns="0" rtlCol="0" anchor="t">
            <a:spAutoFit/>
          </a:bodyPr>
          <a:lstStyle/>
          <a:p>
            <a:pPr algn="l">
              <a:lnSpc>
                <a:spcPts val="4999"/>
              </a:lnSpc>
            </a:pPr>
            <a:r>
              <a:rPr lang="en-US" sz="3999">
                <a:solidFill>
                  <a:srgbClr val="000000"/>
                </a:solidFill>
                <a:latin typeface="Arimo Bold"/>
              </a:rPr>
              <a:t>Data Overview</a:t>
            </a:r>
          </a:p>
        </p:txBody>
      </p:sp>
      <p:sp>
        <p:nvSpPr>
          <p:cNvPr id="15" name="TextBox 15"/>
          <p:cNvSpPr txBox="1"/>
          <p:nvPr/>
        </p:nvSpPr>
        <p:spPr>
          <a:xfrm>
            <a:off x="2130913" y="1434234"/>
            <a:ext cx="5169527" cy="568346"/>
          </a:xfrm>
          <a:prstGeom prst="rect">
            <a:avLst/>
          </a:prstGeom>
        </p:spPr>
        <p:txBody>
          <a:bodyPr lIns="0" tIns="0" rIns="0" bIns="0" rtlCol="0" anchor="t">
            <a:spAutoFit/>
          </a:bodyPr>
          <a:lstStyle/>
          <a:p>
            <a:pPr algn="l">
              <a:lnSpc>
                <a:spcPts val="4374"/>
              </a:lnSpc>
            </a:pPr>
            <a:r>
              <a:rPr lang="en-US" sz="3500">
                <a:solidFill>
                  <a:srgbClr val="000000">
                    <a:alpha val="60784"/>
                  </a:srgbClr>
                </a:solidFill>
                <a:latin typeface="Arimo Bold"/>
              </a:rPr>
              <a:t>Summary Statics</a:t>
            </a:r>
          </a:p>
        </p:txBody>
      </p:sp>
      <p:sp>
        <p:nvSpPr>
          <p:cNvPr id="16" name="TextBox 16"/>
          <p:cNvSpPr txBox="1"/>
          <p:nvPr/>
        </p:nvSpPr>
        <p:spPr>
          <a:xfrm>
            <a:off x="581068" y="7670003"/>
            <a:ext cx="9272367" cy="366346"/>
          </a:xfrm>
          <a:prstGeom prst="rect">
            <a:avLst/>
          </a:prstGeom>
        </p:spPr>
        <p:txBody>
          <a:bodyPr lIns="0" tIns="0" rIns="0" bIns="0" rtlCol="0" anchor="t">
            <a:spAutoFit/>
          </a:bodyPr>
          <a:lstStyle/>
          <a:p>
            <a:pPr algn="ctr">
              <a:lnSpc>
                <a:spcPts val="2887"/>
              </a:lnSpc>
              <a:spcBef>
                <a:spcPct val="0"/>
              </a:spcBef>
            </a:pPr>
            <a:r>
              <a:rPr lang="en-US" sz="2310">
                <a:solidFill>
                  <a:srgbClr val="000000"/>
                </a:solidFill>
                <a:latin typeface="Roboto"/>
              </a:rPr>
              <a:t>75% customers have tenure less than 55 months</a:t>
            </a:r>
          </a:p>
        </p:txBody>
      </p:sp>
      <p:sp>
        <p:nvSpPr>
          <p:cNvPr id="17" name="TextBox 17"/>
          <p:cNvSpPr txBox="1"/>
          <p:nvPr/>
        </p:nvSpPr>
        <p:spPr>
          <a:xfrm>
            <a:off x="581068" y="8464974"/>
            <a:ext cx="14308741" cy="366346"/>
          </a:xfrm>
          <a:prstGeom prst="rect">
            <a:avLst/>
          </a:prstGeom>
        </p:spPr>
        <p:txBody>
          <a:bodyPr lIns="0" tIns="0" rIns="0" bIns="0" rtlCol="0" anchor="t">
            <a:spAutoFit/>
          </a:bodyPr>
          <a:lstStyle/>
          <a:p>
            <a:pPr algn="ctr">
              <a:lnSpc>
                <a:spcPts val="2887"/>
              </a:lnSpc>
              <a:spcBef>
                <a:spcPct val="0"/>
              </a:spcBef>
            </a:pPr>
            <a:r>
              <a:rPr lang="en-US" sz="2310">
                <a:solidFill>
                  <a:srgbClr val="000000"/>
                </a:solidFill>
                <a:latin typeface="Roboto"/>
              </a:rPr>
              <a:t>Average Monthly charges are USD 64.76 whereas 25% customers pay more than USD 89.85 per month</a:t>
            </a: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2768923" y="1793805"/>
            <a:ext cx="12039379" cy="6253671"/>
          </a:xfrm>
          <a:custGeom>
            <a:avLst/>
            <a:gdLst/>
            <a:ahLst/>
            <a:cxnLst/>
            <a:rect l="l" t="t" r="r" b="b"/>
            <a:pathLst>
              <a:path w="12039379" h="6253671">
                <a:moveTo>
                  <a:pt x="0" y="0"/>
                </a:moveTo>
                <a:lnTo>
                  <a:pt x="12039380" y="0"/>
                </a:lnTo>
                <a:lnTo>
                  <a:pt x="12039380" y="6253671"/>
                </a:lnTo>
                <a:lnTo>
                  <a:pt x="0" y="6253671"/>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872587" y="45341"/>
            <a:ext cx="8651279" cy="631849"/>
          </a:xfrm>
          <a:prstGeom prst="rect">
            <a:avLst/>
          </a:prstGeom>
        </p:spPr>
        <p:txBody>
          <a:bodyPr lIns="0" tIns="0" rIns="0" bIns="0" rtlCol="0" anchor="t">
            <a:spAutoFit/>
          </a:bodyPr>
          <a:lstStyle/>
          <a:p>
            <a:pPr algn="l">
              <a:lnSpc>
                <a:spcPts val="4999"/>
              </a:lnSpc>
            </a:pPr>
            <a:r>
              <a:rPr lang="en-US" sz="3999">
                <a:solidFill>
                  <a:srgbClr val="000000"/>
                </a:solidFill>
                <a:latin typeface="Arimo Bold"/>
              </a:rPr>
              <a:t>Data Overview</a:t>
            </a:r>
          </a:p>
        </p:txBody>
      </p:sp>
      <p:sp>
        <p:nvSpPr>
          <p:cNvPr id="14" name="TextBox 14"/>
          <p:cNvSpPr txBox="1"/>
          <p:nvPr/>
        </p:nvSpPr>
        <p:spPr>
          <a:xfrm>
            <a:off x="4792613" y="897171"/>
            <a:ext cx="7541657" cy="1112227"/>
          </a:xfrm>
          <a:prstGeom prst="rect">
            <a:avLst/>
          </a:prstGeom>
        </p:spPr>
        <p:txBody>
          <a:bodyPr lIns="0" tIns="0" rIns="0" bIns="0" rtlCol="0" anchor="t">
            <a:spAutoFit/>
          </a:bodyPr>
          <a:lstStyle/>
          <a:p>
            <a:pPr>
              <a:lnSpc>
                <a:spcPts val="4355"/>
              </a:lnSpc>
            </a:pPr>
            <a:r>
              <a:rPr lang="en-US" sz="3486">
                <a:solidFill>
                  <a:srgbClr val="000000"/>
                </a:solidFill>
                <a:latin typeface="Arimo Bold"/>
              </a:rPr>
              <a:t>Outlier detection and treatment</a:t>
            </a:r>
          </a:p>
          <a:p>
            <a:pPr algn="l">
              <a:lnSpc>
                <a:spcPts val="4358"/>
              </a:lnSpc>
            </a:pPr>
            <a:endParaRPr lang="en-US" sz="3486">
              <a:solidFill>
                <a:srgbClr val="000000"/>
              </a:solidFill>
              <a:latin typeface="Arimo Bold"/>
            </a:endParaRPr>
          </a:p>
        </p:txBody>
      </p:sp>
      <p:sp>
        <p:nvSpPr>
          <p:cNvPr id="15" name="TextBox 15"/>
          <p:cNvSpPr txBox="1"/>
          <p:nvPr/>
        </p:nvSpPr>
        <p:spPr>
          <a:xfrm>
            <a:off x="4035152" y="8412804"/>
            <a:ext cx="10217697" cy="444794"/>
          </a:xfrm>
          <a:prstGeom prst="rect">
            <a:avLst/>
          </a:prstGeom>
        </p:spPr>
        <p:txBody>
          <a:bodyPr lIns="0" tIns="0" rIns="0" bIns="0" rtlCol="0" anchor="t">
            <a:spAutoFit/>
          </a:bodyPr>
          <a:lstStyle/>
          <a:p>
            <a:pPr marL="498729" lvl="1" indent="-249365" algn="l">
              <a:lnSpc>
                <a:spcPts val="3694"/>
              </a:lnSpc>
              <a:spcBef>
                <a:spcPct val="0"/>
              </a:spcBef>
              <a:buFont typeface="Arial"/>
              <a:buChar char="•"/>
            </a:pPr>
            <a:r>
              <a:rPr lang="en-US" sz="2310">
                <a:solidFill>
                  <a:srgbClr val="272525"/>
                </a:solidFill>
                <a:latin typeface="Roboto"/>
              </a:rPr>
              <a:t>There is no Outlier detected in Monthly charges as well as Total charges</a:t>
            </a: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73915"/>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581068" y="1995529"/>
            <a:ext cx="4530136" cy="7550227"/>
          </a:xfrm>
          <a:custGeom>
            <a:avLst/>
            <a:gdLst/>
            <a:ahLst/>
            <a:cxnLst/>
            <a:rect l="l" t="t" r="r" b="b"/>
            <a:pathLst>
              <a:path w="4530136" h="7550227">
                <a:moveTo>
                  <a:pt x="0" y="0"/>
                </a:moveTo>
                <a:lnTo>
                  <a:pt x="4530136" y="0"/>
                </a:lnTo>
                <a:lnTo>
                  <a:pt x="4530136" y="7550227"/>
                </a:lnTo>
                <a:lnTo>
                  <a:pt x="0" y="7550227"/>
                </a:lnTo>
                <a:lnTo>
                  <a:pt x="0" y="0"/>
                </a:lnTo>
                <a:close/>
              </a:path>
            </a:pathLst>
          </a:custGeom>
          <a:blipFill>
            <a:blip r:embed="rId6"/>
            <a:stretch>
              <a:fillRect/>
            </a:stretch>
          </a:blipFill>
        </p:spPr>
      </p:sp>
      <p:sp>
        <p:nvSpPr>
          <p:cNvPr id="12" name="Freeform 12"/>
          <p:cNvSpPr/>
          <p:nvPr/>
        </p:nvSpPr>
        <p:spPr>
          <a:xfrm>
            <a:off x="5250210" y="1995529"/>
            <a:ext cx="3907728" cy="7550227"/>
          </a:xfrm>
          <a:custGeom>
            <a:avLst/>
            <a:gdLst/>
            <a:ahLst/>
            <a:cxnLst/>
            <a:rect l="l" t="t" r="r" b="b"/>
            <a:pathLst>
              <a:path w="3907728" h="7550227">
                <a:moveTo>
                  <a:pt x="0" y="0"/>
                </a:moveTo>
                <a:lnTo>
                  <a:pt x="3907729" y="0"/>
                </a:lnTo>
                <a:lnTo>
                  <a:pt x="3907729" y="7550227"/>
                </a:lnTo>
                <a:lnTo>
                  <a:pt x="0" y="7550227"/>
                </a:lnTo>
                <a:lnTo>
                  <a:pt x="0" y="0"/>
                </a:lnTo>
                <a:close/>
              </a:path>
            </a:pathLst>
          </a:custGeom>
          <a:blipFill>
            <a:blip r:embed="rId7"/>
            <a:stretch>
              <a:fillRect/>
            </a:stretch>
          </a:blipFill>
        </p:spPr>
      </p:sp>
      <p:sp>
        <p:nvSpPr>
          <p:cNvPr id="13" name="Freeform 13"/>
          <p:cNvSpPr/>
          <p:nvPr/>
        </p:nvSpPr>
        <p:spPr>
          <a:xfrm>
            <a:off x="9831840" y="1949807"/>
            <a:ext cx="6170446" cy="7641670"/>
          </a:xfrm>
          <a:custGeom>
            <a:avLst/>
            <a:gdLst/>
            <a:ahLst/>
            <a:cxnLst/>
            <a:rect l="l" t="t" r="r" b="b"/>
            <a:pathLst>
              <a:path w="6170446" h="7641670">
                <a:moveTo>
                  <a:pt x="0" y="0"/>
                </a:moveTo>
                <a:lnTo>
                  <a:pt x="6170446" y="0"/>
                </a:lnTo>
                <a:lnTo>
                  <a:pt x="6170446" y="7641671"/>
                </a:lnTo>
                <a:lnTo>
                  <a:pt x="0" y="7641671"/>
                </a:lnTo>
                <a:lnTo>
                  <a:pt x="0" y="0"/>
                </a:lnTo>
                <a:close/>
              </a:path>
            </a:pathLst>
          </a:custGeom>
          <a:blipFill>
            <a:blip r:embed="rId8"/>
            <a:stretch>
              <a:fillRect l="-621" r="-621"/>
            </a:stretch>
          </a:blipFill>
        </p:spPr>
      </p:sp>
      <p:sp>
        <p:nvSpPr>
          <p:cNvPr id="14" name="TextBox 14"/>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5" name="TextBox 15"/>
          <p:cNvSpPr txBox="1"/>
          <p:nvPr/>
        </p:nvSpPr>
        <p:spPr>
          <a:xfrm>
            <a:off x="1375681" y="383821"/>
            <a:ext cx="7471044" cy="605266"/>
          </a:xfrm>
          <a:prstGeom prst="rect">
            <a:avLst/>
          </a:prstGeom>
        </p:spPr>
        <p:txBody>
          <a:bodyPr lIns="0" tIns="0" rIns="0" bIns="0" rtlCol="0" anchor="t">
            <a:spAutoFit/>
          </a:bodyPr>
          <a:lstStyle/>
          <a:p>
            <a:pPr algn="l">
              <a:lnSpc>
                <a:spcPts val="4607"/>
              </a:lnSpc>
            </a:pPr>
            <a:r>
              <a:rPr lang="en-US" sz="3686">
                <a:solidFill>
                  <a:srgbClr val="000000"/>
                </a:solidFill>
                <a:latin typeface="Arimo Bold"/>
              </a:rPr>
              <a:t>Data Overview Before Treatment</a:t>
            </a:r>
          </a:p>
        </p:txBody>
      </p:sp>
      <p:sp>
        <p:nvSpPr>
          <p:cNvPr id="16" name="TextBox 16"/>
          <p:cNvSpPr txBox="1"/>
          <p:nvPr/>
        </p:nvSpPr>
        <p:spPr>
          <a:xfrm>
            <a:off x="581068" y="1445892"/>
            <a:ext cx="4530136" cy="458193"/>
          </a:xfrm>
          <a:prstGeom prst="rect">
            <a:avLst/>
          </a:prstGeom>
        </p:spPr>
        <p:txBody>
          <a:bodyPr lIns="0" tIns="0" rIns="0" bIns="0" rtlCol="0" anchor="t">
            <a:spAutoFit/>
          </a:bodyPr>
          <a:lstStyle/>
          <a:p>
            <a:pPr algn="l">
              <a:lnSpc>
                <a:spcPts val="3557"/>
              </a:lnSpc>
            </a:pPr>
            <a:r>
              <a:rPr lang="en-US" sz="2846">
                <a:solidFill>
                  <a:srgbClr val="000000"/>
                </a:solidFill>
                <a:latin typeface="Arimo Bold"/>
              </a:rPr>
              <a:t>     DATA TYPE</a:t>
            </a:r>
          </a:p>
        </p:txBody>
      </p:sp>
      <p:sp>
        <p:nvSpPr>
          <p:cNvPr id="17" name="TextBox 17"/>
          <p:cNvSpPr txBox="1"/>
          <p:nvPr/>
        </p:nvSpPr>
        <p:spPr>
          <a:xfrm>
            <a:off x="5339304" y="1434234"/>
            <a:ext cx="4004327" cy="495024"/>
          </a:xfrm>
          <a:prstGeom prst="rect">
            <a:avLst/>
          </a:prstGeom>
        </p:spPr>
        <p:txBody>
          <a:bodyPr lIns="0" tIns="0" rIns="0" bIns="0" rtlCol="0" anchor="t">
            <a:spAutoFit/>
          </a:bodyPr>
          <a:lstStyle/>
          <a:p>
            <a:pPr algn="l">
              <a:lnSpc>
                <a:spcPts val="3807"/>
              </a:lnSpc>
            </a:pPr>
            <a:r>
              <a:rPr lang="en-US" sz="3046">
                <a:solidFill>
                  <a:srgbClr val="000000"/>
                </a:solidFill>
                <a:latin typeface="Arimo Bold"/>
              </a:rPr>
              <a:t>  Missing value</a:t>
            </a:r>
          </a:p>
        </p:txBody>
      </p:sp>
      <p:sp>
        <p:nvSpPr>
          <p:cNvPr id="18" name="TextBox 18"/>
          <p:cNvSpPr txBox="1"/>
          <p:nvPr/>
        </p:nvSpPr>
        <p:spPr>
          <a:xfrm>
            <a:off x="9448800" y="489378"/>
            <a:ext cx="7471044" cy="605266"/>
          </a:xfrm>
          <a:prstGeom prst="rect">
            <a:avLst/>
          </a:prstGeom>
        </p:spPr>
        <p:txBody>
          <a:bodyPr lIns="0" tIns="0" rIns="0" bIns="0" rtlCol="0" anchor="t">
            <a:spAutoFit/>
          </a:bodyPr>
          <a:lstStyle/>
          <a:p>
            <a:pPr algn="l">
              <a:lnSpc>
                <a:spcPts val="4607"/>
              </a:lnSpc>
            </a:pPr>
            <a:r>
              <a:rPr lang="en-US" sz="3686" dirty="0">
                <a:solidFill>
                  <a:srgbClr val="000000"/>
                </a:solidFill>
                <a:latin typeface="Arimo Bold"/>
              </a:rPr>
              <a:t>Data Overview After Treatment</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23464" y="148684"/>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528801" y="2951235"/>
            <a:ext cx="6141771" cy="6116496"/>
          </a:xfrm>
          <a:custGeom>
            <a:avLst/>
            <a:gdLst/>
            <a:ahLst/>
            <a:cxnLst/>
            <a:rect l="l" t="t" r="r" b="b"/>
            <a:pathLst>
              <a:path w="6141771" h="6116496">
                <a:moveTo>
                  <a:pt x="0" y="0"/>
                </a:moveTo>
                <a:lnTo>
                  <a:pt x="6141772" y="0"/>
                </a:lnTo>
                <a:lnTo>
                  <a:pt x="6141772" y="6116497"/>
                </a:lnTo>
                <a:lnTo>
                  <a:pt x="0" y="6116497"/>
                </a:lnTo>
                <a:lnTo>
                  <a:pt x="0" y="0"/>
                </a:lnTo>
                <a:close/>
              </a:path>
            </a:pathLst>
          </a:custGeom>
          <a:blipFill>
            <a:blip r:embed="rId6"/>
            <a:stretch>
              <a:fillRect/>
            </a:stretch>
          </a:blipFill>
        </p:spPr>
      </p:sp>
      <p:sp>
        <p:nvSpPr>
          <p:cNvPr id="12" name="Freeform 12"/>
          <p:cNvSpPr/>
          <p:nvPr/>
        </p:nvSpPr>
        <p:spPr>
          <a:xfrm>
            <a:off x="6217503" y="3558566"/>
            <a:ext cx="1453070" cy="1352362"/>
          </a:xfrm>
          <a:custGeom>
            <a:avLst/>
            <a:gdLst/>
            <a:ahLst/>
            <a:cxnLst/>
            <a:rect l="l" t="t" r="r" b="b"/>
            <a:pathLst>
              <a:path w="1453070" h="1352362">
                <a:moveTo>
                  <a:pt x="0" y="0"/>
                </a:moveTo>
                <a:lnTo>
                  <a:pt x="1453070" y="0"/>
                </a:lnTo>
                <a:lnTo>
                  <a:pt x="1453070" y="1352363"/>
                </a:lnTo>
                <a:lnTo>
                  <a:pt x="0" y="1352363"/>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8331341" y="2979785"/>
            <a:ext cx="8134663" cy="2481350"/>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Finding :-</a:t>
            </a:r>
          </a:p>
          <a:p>
            <a:pPr marL="487909" lvl="1" indent="-243955">
              <a:lnSpc>
                <a:spcPts val="2822"/>
              </a:lnSpc>
              <a:buFont typeface="Arial"/>
              <a:buChar char="•"/>
            </a:pPr>
            <a:r>
              <a:rPr lang="en-US" sz="2259" dirty="0">
                <a:solidFill>
                  <a:srgbClr val="000000"/>
                </a:solidFill>
                <a:latin typeface="Arimo"/>
              </a:rPr>
              <a:t>The percentage of churned and active customers is almost equal for both genders.</a:t>
            </a:r>
          </a:p>
          <a:p>
            <a:pPr marL="487909" lvl="1" indent="-243955">
              <a:lnSpc>
                <a:spcPts val="2822"/>
              </a:lnSpc>
              <a:buFont typeface="Arial"/>
              <a:buChar char="•"/>
            </a:pPr>
            <a:r>
              <a:rPr lang="en-US" sz="2259" dirty="0">
                <a:solidFill>
                  <a:srgbClr val="000000"/>
                </a:solidFill>
                <a:latin typeface="Arimo"/>
              </a:rPr>
              <a:t>Approximately 26% of male customers and  27% of female customers churned.</a:t>
            </a:r>
          </a:p>
          <a:p>
            <a:pPr marL="487909" lvl="1" indent="-243955">
              <a:lnSpc>
                <a:spcPts val="2822"/>
              </a:lnSpc>
              <a:buFont typeface="Arial"/>
              <a:buChar char="•"/>
            </a:pPr>
            <a:r>
              <a:rPr lang="en-US" sz="2259" dirty="0" smtClean="0">
                <a:solidFill>
                  <a:srgbClr val="000000"/>
                </a:solidFill>
                <a:latin typeface="Arimo"/>
                <a:hlinkClick r:id="rId8" tooltip="https://medium.com/@em4kraist/telco-customer-churn-data-analysis-d4bda8347d11"/>
              </a:rPr>
              <a:t>Gender </a:t>
            </a:r>
            <a:r>
              <a:rPr lang="en-US" sz="2259" dirty="0">
                <a:solidFill>
                  <a:srgbClr val="000000"/>
                </a:solidFill>
                <a:latin typeface="Arimo"/>
                <a:hlinkClick r:id="rId8" tooltip="https://medium.com/@em4kraist/telco-customer-churn-data-analysis-d4bda8347d11"/>
              </a:rPr>
              <a:t>has little impact on customer churn</a:t>
            </a:r>
          </a:p>
          <a:p>
            <a:pPr>
              <a:lnSpc>
                <a:spcPts val="2824"/>
              </a:lnSpc>
            </a:pPr>
            <a:endParaRPr lang="en-US" sz="2259" dirty="0">
              <a:solidFill>
                <a:srgbClr val="000000"/>
              </a:solidFill>
              <a:latin typeface="Arimo"/>
              <a:hlinkClick r:id="rId8" tooltip="https://medium.com/@em4kraist/telco-customer-churn-data-analysis-d4bda8347d11"/>
            </a:endParaRPr>
          </a:p>
        </p:txBody>
      </p:sp>
      <p:sp>
        <p:nvSpPr>
          <p:cNvPr id="16" name="TextBox 16"/>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Demographic- Gender</a:t>
            </a:r>
          </a:p>
        </p:txBody>
      </p:sp>
      <p:sp>
        <p:nvSpPr>
          <p:cNvPr id="17" name="TextBox 17"/>
          <p:cNvSpPr txBox="1"/>
          <p:nvPr/>
        </p:nvSpPr>
        <p:spPr>
          <a:xfrm>
            <a:off x="8575796" y="6604135"/>
            <a:ext cx="8134663" cy="1424075"/>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:Gender of Customer does not play a significant role in predicting the Churn Rate. Additional Factors Should be consider for more compresive analysis of Churn Analysis.</a:t>
            </a:r>
          </a:p>
          <a:p>
            <a:pPr>
              <a:lnSpc>
                <a:spcPts val="2824"/>
              </a:lnSpc>
            </a:pPr>
            <a:endParaRPr lang="en-US" sz="2259">
              <a:solidFill>
                <a:srgbClr val="000000"/>
              </a:solidFill>
              <a:latin typeface="Arimo"/>
            </a:endParaRPr>
          </a:p>
        </p:txBody>
      </p:sp>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028700" y="2161595"/>
            <a:ext cx="6465468" cy="6047442"/>
          </a:xfrm>
          <a:custGeom>
            <a:avLst/>
            <a:gdLst/>
            <a:ahLst/>
            <a:cxnLst/>
            <a:rect l="l" t="t" r="r" b="b"/>
            <a:pathLst>
              <a:path w="6465468" h="6047442">
                <a:moveTo>
                  <a:pt x="0" y="0"/>
                </a:moveTo>
                <a:lnTo>
                  <a:pt x="6465468" y="0"/>
                </a:lnTo>
                <a:lnTo>
                  <a:pt x="6465468" y="6047442"/>
                </a:lnTo>
                <a:lnTo>
                  <a:pt x="0" y="6047442"/>
                </a:lnTo>
                <a:lnTo>
                  <a:pt x="0" y="0"/>
                </a:lnTo>
                <a:close/>
              </a:path>
            </a:pathLst>
          </a:custGeom>
          <a:blipFill>
            <a:blip r:embed="rId6"/>
            <a:stretch>
              <a:fillRect/>
            </a:stretch>
          </a:blipFill>
        </p:spPr>
      </p:sp>
      <p:sp>
        <p:nvSpPr>
          <p:cNvPr id="12" name="Freeform 12"/>
          <p:cNvSpPr/>
          <p:nvPr/>
        </p:nvSpPr>
        <p:spPr>
          <a:xfrm>
            <a:off x="5702899" y="2971586"/>
            <a:ext cx="1442218" cy="802885"/>
          </a:xfrm>
          <a:custGeom>
            <a:avLst/>
            <a:gdLst/>
            <a:ahLst/>
            <a:cxnLst/>
            <a:rect l="l" t="t" r="r" b="b"/>
            <a:pathLst>
              <a:path w="1442218" h="802885">
                <a:moveTo>
                  <a:pt x="0" y="0"/>
                </a:moveTo>
                <a:lnTo>
                  <a:pt x="1442219" y="0"/>
                </a:lnTo>
                <a:lnTo>
                  <a:pt x="1442219" y="802884"/>
                </a:lnTo>
                <a:lnTo>
                  <a:pt x="0" y="802884"/>
                </a:lnTo>
                <a:lnTo>
                  <a:pt x="0" y="0"/>
                </a:lnTo>
                <a:close/>
              </a:path>
            </a:pathLst>
          </a:custGeom>
          <a:blipFill>
            <a:blip r:embed="rId7"/>
            <a:stretch>
              <a:fillRect/>
            </a:stretch>
          </a:blipFill>
        </p:spPr>
      </p:sp>
      <p:sp>
        <p:nvSpPr>
          <p:cNvPr id="13" name="TextBox 13"/>
          <p:cNvSpPr txBox="1"/>
          <p:nvPr/>
        </p:nvSpPr>
        <p:spPr>
          <a:xfrm>
            <a:off x="8159410" y="2574698"/>
            <a:ext cx="9099890" cy="4595900"/>
          </a:xfrm>
          <a:prstGeom prst="rect">
            <a:avLst/>
          </a:prstGeom>
        </p:spPr>
        <p:txBody>
          <a:bodyPr lIns="0" tIns="0" rIns="0" bIns="0" rtlCol="0" anchor="t">
            <a:spAutoFit/>
          </a:bodyPr>
          <a:lstStyle/>
          <a:p>
            <a:pPr>
              <a:lnSpc>
                <a:spcPts val="2822"/>
              </a:lnSpc>
            </a:pPr>
            <a:r>
              <a:rPr lang="en-US" sz="2259">
                <a:solidFill>
                  <a:srgbClr val="000000"/>
                </a:solidFill>
                <a:latin typeface="Arimo Bold"/>
              </a:rPr>
              <a:t>Finding :-</a:t>
            </a:r>
          </a:p>
          <a:p>
            <a:pPr>
              <a:lnSpc>
                <a:spcPts val="2822"/>
              </a:lnSpc>
            </a:pPr>
            <a:endParaRPr lang="en-US" sz="2259">
              <a:solidFill>
                <a:srgbClr val="000000"/>
              </a:solidFill>
              <a:latin typeface="Arimo Bold"/>
            </a:endParaRPr>
          </a:p>
          <a:p>
            <a:pPr>
              <a:lnSpc>
                <a:spcPts val="2822"/>
              </a:lnSpc>
            </a:pPr>
            <a:r>
              <a:rPr lang="en-US" sz="2259">
                <a:solidFill>
                  <a:srgbClr val="000000"/>
                </a:solidFill>
                <a:latin typeface="Arimo"/>
              </a:rPr>
              <a:t>  Senior Citizens:</a:t>
            </a:r>
          </a:p>
          <a:p>
            <a:pPr marL="975818" lvl="2" indent="-325273">
              <a:lnSpc>
                <a:spcPts val="2822"/>
              </a:lnSpc>
              <a:buFont typeface="Arial"/>
              <a:buChar char="⚬"/>
            </a:pPr>
            <a:r>
              <a:rPr lang="en-US" sz="2259">
                <a:solidFill>
                  <a:srgbClr val="000000"/>
                </a:solidFill>
                <a:latin typeface="Arimo"/>
              </a:rPr>
              <a:t>Churn rate: 41.7%</a:t>
            </a:r>
          </a:p>
          <a:p>
            <a:pPr marL="975818" lvl="2" indent="-325273">
              <a:lnSpc>
                <a:spcPts val="2822"/>
              </a:lnSpc>
              <a:buFont typeface="Arial"/>
              <a:buChar char="⚬"/>
            </a:pPr>
            <a:r>
              <a:rPr lang="en-US" sz="2259">
                <a:solidFill>
                  <a:srgbClr val="000000"/>
                </a:solidFill>
                <a:latin typeface="Arimo"/>
              </a:rPr>
              <a:t>This group experiences a relatively higher churn rate as compare to other age group.</a:t>
            </a:r>
          </a:p>
          <a:p>
            <a:pPr>
              <a:lnSpc>
                <a:spcPts val="2822"/>
              </a:lnSpc>
            </a:pPr>
            <a:endParaRPr lang="en-US" sz="2259">
              <a:solidFill>
                <a:srgbClr val="000000"/>
              </a:solidFill>
              <a:latin typeface="Arimo"/>
            </a:endParaRPr>
          </a:p>
          <a:p>
            <a:pPr marL="487909" lvl="1" indent="-243955">
              <a:lnSpc>
                <a:spcPts val="2822"/>
              </a:lnSpc>
              <a:buFont typeface="Arial"/>
              <a:buChar char="•"/>
            </a:pPr>
            <a:r>
              <a:rPr lang="en-US" sz="2259">
                <a:solidFill>
                  <a:srgbClr val="000000"/>
                </a:solidFill>
                <a:latin typeface="Arimo"/>
              </a:rPr>
              <a:t>Non-Senior Citizens:</a:t>
            </a:r>
          </a:p>
          <a:p>
            <a:pPr>
              <a:lnSpc>
                <a:spcPts val="2822"/>
              </a:lnSpc>
            </a:pPr>
            <a:endParaRPr lang="en-US" sz="2259">
              <a:solidFill>
                <a:srgbClr val="000000"/>
              </a:solidFill>
              <a:latin typeface="Arimo"/>
            </a:endParaRPr>
          </a:p>
          <a:p>
            <a:pPr marL="975818" lvl="2" indent="-325273">
              <a:lnSpc>
                <a:spcPts val="2822"/>
              </a:lnSpc>
              <a:buFont typeface="Arial"/>
              <a:buChar char="⚬"/>
            </a:pPr>
            <a:r>
              <a:rPr lang="en-US" sz="2259">
                <a:solidFill>
                  <a:srgbClr val="000000"/>
                </a:solidFill>
                <a:latin typeface="Arimo"/>
              </a:rPr>
              <a:t>Churn rate: 23.7%</a:t>
            </a:r>
          </a:p>
          <a:p>
            <a:pPr marL="975818" lvl="2" indent="-325273">
              <a:lnSpc>
                <a:spcPts val="2822"/>
              </a:lnSpc>
              <a:buFont typeface="Arial"/>
              <a:buChar char="⚬"/>
            </a:pPr>
            <a:r>
              <a:rPr lang="en-US" sz="2259">
                <a:solidFill>
                  <a:srgbClr val="000000"/>
                </a:solidFill>
                <a:latin typeface="Arimo"/>
              </a:rPr>
              <a:t>Non-Senior citizens exhibit a significantly lesser churn rate</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4" name="TextBox 14"/>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5" name="TextBox 15"/>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6" name="TextBox 16"/>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Demographic-  Seniorcitizen</a:t>
            </a:r>
          </a:p>
        </p:txBody>
      </p:sp>
      <p:sp>
        <p:nvSpPr>
          <p:cNvPr id="17" name="TextBox 17"/>
          <p:cNvSpPr txBox="1"/>
          <p:nvPr/>
        </p:nvSpPr>
        <p:spPr>
          <a:xfrm>
            <a:off x="8331341" y="7904574"/>
            <a:ext cx="8134663" cy="719089"/>
          </a:xfrm>
          <a:prstGeom prst="rect">
            <a:avLst/>
          </a:prstGeom>
        </p:spPr>
        <p:txBody>
          <a:bodyPr lIns="0" tIns="0" rIns="0" bIns="0" rtlCol="0" anchor="t">
            <a:spAutoFit/>
          </a:bodyPr>
          <a:lstStyle/>
          <a:p>
            <a:pPr>
              <a:lnSpc>
                <a:spcPts val="2824"/>
              </a:lnSpc>
            </a:pPr>
            <a:r>
              <a:rPr lang="en-US" sz="2259">
                <a:solidFill>
                  <a:srgbClr val="000000"/>
                </a:solidFill>
                <a:latin typeface="Arimo Bold"/>
              </a:rPr>
              <a:t>Insight</a:t>
            </a:r>
            <a:r>
              <a:rPr lang="en-US" sz="2259">
                <a:solidFill>
                  <a:srgbClr val="000000"/>
                </a:solidFill>
                <a:latin typeface="Arimo"/>
              </a:rPr>
              <a:t> :</a:t>
            </a:r>
            <a:r>
              <a:rPr lang="en-US" sz="2259">
                <a:solidFill>
                  <a:srgbClr val="000000"/>
                </a:solidFill>
                <a:latin typeface="Arimo"/>
                <a:hlinkClick r:id="rId8" tooltip="https://github.com/KanduriR/Kaggle-Telco-Customer-Churn"/>
              </a:rPr>
              <a:t>Most of the senior citizens are under a monthly service plan, which could be due to financial reasons</a:t>
            </a:r>
          </a:p>
        </p:txBody>
      </p:sp>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23464"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028700" y="2381401"/>
            <a:ext cx="6294281" cy="6242262"/>
          </a:xfrm>
          <a:custGeom>
            <a:avLst/>
            <a:gdLst/>
            <a:ahLst/>
            <a:cxnLst/>
            <a:rect l="l" t="t" r="r" b="b"/>
            <a:pathLst>
              <a:path w="6294281" h="6242262">
                <a:moveTo>
                  <a:pt x="0" y="0"/>
                </a:moveTo>
                <a:lnTo>
                  <a:pt x="6294281" y="0"/>
                </a:lnTo>
                <a:lnTo>
                  <a:pt x="6294281" y="6242262"/>
                </a:lnTo>
                <a:lnTo>
                  <a:pt x="0" y="6242262"/>
                </a:lnTo>
                <a:lnTo>
                  <a:pt x="0" y="0"/>
                </a:lnTo>
                <a:close/>
              </a:path>
            </a:pathLst>
          </a:custGeom>
          <a:blipFill>
            <a:blip r:embed="rId6"/>
            <a:stretch>
              <a:fillRect/>
            </a:stretch>
          </a:blipFill>
        </p:spPr>
      </p:sp>
      <p:sp>
        <p:nvSpPr>
          <p:cNvPr id="12" name="Freeform 12"/>
          <p:cNvSpPr/>
          <p:nvPr/>
        </p:nvSpPr>
        <p:spPr>
          <a:xfrm>
            <a:off x="5577439" y="3008360"/>
            <a:ext cx="1745542" cy="1478207"/>
          </a:xfrm>
          <a:custGeom>
            <a:avLst/>
            <a:gdLst/>
            <a:ahLst/>
            <a:cxnLst/>
            <a:rect l="l" t="t" r="r" b="b"/>
            <a:pathLst>
              <a:path w="1745542" h="1478207">
                <a:moveTo>
                  <a:pt x="0" y="0"/>
                </a:moveTo>
                <a:lnTo>
                  <a:pt x="1745542" y="0"/>
                </a:lnTo>
                <a:lnTo>
                  <a:pt x="1745542" y="1478207"/>
                </a:lnTo>
                <a:lnTo>
                  <a:pt x="0" y="1478207"/>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Demographic-  Partner</a:t>
            </a:r>
          </a:p>
        </p:txBody>
      </p:sp>
      <p:sp>
        <p:nvSpPr>
          <p:cNvPr id="16" name="TextBox 16"/>
          <p:cNvSpPr txBox="1"/>
          <p:nvPr/>
        </p:nvSpPr>
        <p:spPr>
          <a:xfrm>
            <a:off x="8560581" y="6251710"/>
            <a:ext cx="8134663" cy="1071514"/>
          </a:xfrm>
          <a:prstGeom prst="rect">
            <a:avLst/>
          </a:prstGeom>
        </p:spPr>
        <p:txBody>
          <a:bodyPr lIns="0" tIns="0" rIns="0" bIns="0" rtlCol="0" anchor="t">
            <a:spAutoFit/>
          </a:bodyPr>
          <a:lstStyle/>
          <a:p>
            <a:pPr>
              <a:lnSpc>
                <a:spcPts val="2824"/>
              </a:lnSpc>
            </a:pPr>
            <a:r>
              <a:rPr lang="en-US" sz="2259">
                <a:solidFill>
                  <a:srgbClr val="000000"/>
                </a:solidFill>
                <a:latin typeface="Arimo Bold"/>
              </a:rPr>
              <a:t>Insight</a:t>
            </a:r>
            <a:r>
              <a:rPr lang="en-US" sz="2259">
                <a:solidFill>
                  <a:srgbClr val="000000"/>
                </a:solidFill>
                <a:latin typeface="Arimo"/>
              </a:rPr>
              <a:t> :Customers with partners may exhibit different patterns of usage, loyalty, and satisfaction compared to those without partners.</a:t>
            </a:r>
          </a:p>
        </p:txBody>
      </p:sp>
      <p:sp>
        <p:nvSpPr>
          <p:cNvPr id="17" name="TextBox 17"/>
          <p:cNvSpPr txBox="1"/>
          <p:nvPr/>
        </p:nvSpPr>
        <p:spPr>
          <a:xfrm>
            <a:off x="8331341" y="2979785"/>
            <a:ext cx="8134663" cy="2833775"/>
          </a:xfrm>
          <a:prstGeom prst="rect">
            <a:avLst/>
          </a:prstGeom>
        </p:spPr>
        <p:txBody>
          <a:bodyPr lIns="0" tIns="0" rIns="0" bIns="0" rtlCol="0" anchor="t">
            <a:spAutoFit/>
          </a:bodyPr>
          <a:lstStyle/>
          <a:p>
            <a:pPr>
              <a:lnSpc>
                <a:spcPts val="2822"/>
              </a:lnSpc>
            </a:pPr>
            <a:r>
              <a:rPr lang="en-US" sz="2259">
                <a:solidFill>
                  <a:srgbClr val="000000"/>
                </a:solidFill>
                <a:latin typeface="Arimo Bold"/>
              </a:rPr>
              <a:t>Finding :-</a:t>
            </a:r>
          </a:p>
          <a:p>
            <a:pPr>
              <a:lnSpc>
                <a:spcPts val="2822"/>
              </a:lnSpc>
            </a:pPr>
            <a:endParaRPr lang="en-US" sz="2259">
              <a:solidFill>
                <a:srgbClr val="000000"/>
              </a:solidFill>
              <a:latin typeface="Arimo Bold"/>
            </a:endParaRPr>
          </a:p>
          <a:p>
            <a:pPr marL="487909" lvl="1" indent="-243955">
              <a:lnSpc>
                <a:spcPts val="2822"/>
              </a:lnSpc>
              <a:buFont typeface="Arial"/>
              <a:buChar char="•"/>
            </a:pPr>
            <a:r>
              <a:rPr lang="en-US" sz="2259" spc="20">
                <a:solidFill>
                  <a:srgbClr val="000000"/>
                </a:solidFill>
                <a:latin typeface="Arimo"/>
              </a:rPr>
              <a:t> Found 20% Churn rate in customer with partner and 33% churn rate in Customer with outpartner.</a:t>
            </a:r>
          </a:p>
          <a:p>
            <a:pPr marL="487909" lvl="1" indent="-243955">
              <a:lnSpc>
                <a:spcPts val="2822"/>
              </a:lnSpc>
              <a:buFont typeface="Arial"/>
              <a:buChar char="•"/>
            </a:pPr>
            <a:r>
              <a:rPr lang="en-US" sz="2259" spc="20">
                <a:solidFill>
                  <a:srgbClr val="000000"/>
                </a:solidFill>
                <a:latin typeface="Arimo"/>
              </a:rPr>
              <a:t>Customer without Partner are churning more as compare to the customer with Partner</a:t>
            </a:r>
          </a:p>
          <a:p>
            <a:pPr>
              <a:lnSpc>
                <a:spcPts val="2822"/>
              </a:lnSpc>
            </a:pPr>
            <a:endParaRPr lang="en-US" sz="2259" spc="20">
              <a:solidFill>
                <a:srgbClr val="000000"/>
              </a:solidFill>
              <a:latin typeface="Arimo"/>
            </a:endParaRPr>
          </a:p>
          <a:p>
            <a:pPr>
              <a:lnSpc>
                <a:spcPts val="2824"/>
              </a:lnSpc>
            </a:pPr>
            <a:endParaRPr lang="en-US" sz="2259" spc="2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759792" y="2468943"/>
            <a:ext cx="5971598" cy="6226794"/>
          </a:xfrm>
          <a:custGeom>
            <a:avLst/>
            <a:gdLst/>
            <a:ahLst/>
            <a:cxnLst/>
            <a:rect l="l" t="t" r="r" b="b"/>
            <a:pathLst>
              <a:path w="5971598" h="6226794">
                <a:moveTo>
                  <a:pt x="0" y="0"/>
                </a:moveTo>
                <a:lnTo>
                  <a:pt x="5971597" y="0"/>
                </a:lnTo>
                <a:lnTo>
                  <a:pt x="5971597" y="6226794"/>
                </a:lnTo>
                <a:lnTo>
                  <a:pt x="0" y="6226794"/>
                </a:lnTo>
                <a:lnTo>
                  <a:pt x="0" y="0"/>
                </a:lnTo>
                <a:close/>
              </a:path>
            </a:pathLst>
          </a:custGeom>
          <a:blipFill>
            <a:blip r:embed="rId6"/>
            <a:stretch>
              <a:fillRect/>
            </a:stretch>
          </a:blipFill>
        </p:spPr>
      </p:sp>
      <p:sp>
        <p:nvSpPr>
          <p:cNvPr id="12" name="Freeform 12"/>
          <p:cNvSpPr/>
          <p:nvPr/>
        </p:nvSpPr>
        <p:spPr>
          <a:xfrm>
            <a:off x="6416535" y="3253888"/>
            <a:ext cx="1314854" cy="1157072"/>
          </a:xfrm>
          <a:custGeom>
            <a:avLst/>
            <a:gdLst/>
            <a:ahLst/>
            <a:cxnLst/>
            <a:rect l="l" t="t" r="r" b="b"/>
            <a:pathLst>
              <a:path w="1314854" h="1157072">
                <a:moveTo>
                  <a:pt x="0" y="0"/>
                </a:moveTo>
                <a:lnTo>
                  <a:pt x="1314854" y="0"/>
                </a:lnTo>
                <a:lnTo>
                  <a:pt x="1314854" y="1157072"/>
                </a:lnTo>
                <a:lnTo>
                  <a:pt x="0" y="1157072"/>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Demographic-  Dependents</a:t>
            </a:r>
          </a:p>
        </p:txBody>
      </p:sp>
      <p:sp>
        <p:nvSpPr>
          <p:cNvPr id="16" name="TextBox 16"/>
          <p:cNvSpPr txBox="1"/>
          <p:nvPr/>
        </p:nvSpPr>
        <p:spPr>
          <a:xfrm>
            <a:off x="8560581" y="6251710"/>
            <a:ext cx="8134663" cy="1423939"/>
          </a:xfrm>
          <a:prstGeom prst="rect">
            <a:avLst/>
          </a:prstGeom>
        </p:spPr>
        <p:txBody>
          <a:bodyPr lIns="0" tIns="0" rIns="0" bIns="0" rtlCol="0" anchor="t">
            <a:spAutoFit/>
          </a:bodyPr>
          <a:lstStyle/>
          <a:p>
            <a:pPr>
              <a:lnSpc>
                <a:spcPts val="2824"/>
              </a:lnSpc>
            </a:pPr>
            <a:r>
              <a:rPr lang="en-US" sz="2259">
                <a:solidFill>
                  <a:srgbClr val="000000"/>
                </a:solidFill>
                <a:latin typeface="Arimo Bold"/>
              </a:rPr>
              <a:t>Insight</a:t>
            </a:r>
            <a:r>
              <a:rPr lang="en-US" sz="2259">
                <a:solidFill>
                  <a:srgbClr val="000000"/>
                </a:solidFill>
                <a:latin typeface="Arimo"/>
              </a:rPr>
              <a:t> :Customers with dependents may have different usage patterns, preferences, and loyalty compared to those without dependents as well as Customer without dependents having their own source of income have they are prone to churn</a:t>
            </a:r>
          </a:p>
        </p:txBody>
      </p:sp>
      <p:sp>
        <p:nvSpPr>
          <p:cNvPr id="17" name="TextBox 17"/>
          <p:cNvSpPr txBox="1"/>
          <p:nvPr/>
        </p:nvSpPr>
        <p:spPr>
          <a:xfrm>
            <a:off x="8331341" y="2979785"/>
            <a:ext cx="8134663" cy="2833775"/>
          </a:xfrm>
          <a:prstGeom prst="rect">
            <a:avLst/>
          </a:prstGeom>
        </p:spPr>
        <p:txBody>
          <a:bodyPr lIns="0" tIns="0" rIns="0" bIns="0" rtlCol="0" anchor="t">
            <a:spAutoFit/>
          </a:bodyPr>
          <a:lstStyle/>
          <a:p>
            <a:pPr>
              <a:lnSpc>
                <a:spcPts val="2822"/>
              </a:lnSpc>
            </a:pPr>
            <a:r>
              <a:rPr lang="en-US" sz="2259">
                <a:solidFill>
                  <a:srgbClr val="000000"/>
                </a:solidFill>
                <a:latin typeface="Arimo Bold"/>
              </a:rPr>
              <a:t>Finding :-</a:t>
            </a:r>
          </a:p>
          <a:p>
            <a:pPr>
              <a:lnSpc>
                <a:spcPts val="2822"/>
              </a:lnSpc>
            </a:pPr>
            <a:endParaRPr lang="en-US" sz="2259">
              <a:solidFill>
                <a:srgbClr val="000000"/>
              </a:solidFill>
              <a:latin typeface="Arimo Bold"/>
            </a:endParaRPr>
          </a:p>
          <a:p>
            <a:pPr marL="487909" lvl="1" indent="-243955">
              <a:lnSpc>
                <a:spcPts val="2822"/>
              </a:lnSpc>
              <a:buFont typeface="Arial"/>
              <a:buChar char="•"/>
            </a:pPr>
            <a:r>
              <a:rPr lang="en-US" sz="2259" spc="20">
                <a:solidFill>
                  <a:srgbClr val="000000"/>
                </a:solidFill>
                <a:latin typeface="Arimo"/>
              </a:rPr>
              <a:t> Found 31% Churn rate in customer with out Dependents and 15.5% churn rate in Customer with Dependent</a:t>
            </a:r>
          </a:p>
          <a:p>
            <a:pPr marL="487909" lvl="1" indent="-243955">
              <a:lnSpc>
                <a:spcPts val="2822"/>
              </a:lnSpc>
              <a:buFont typeface="Arial"/>
              <a:buChar char="•"/>
            </a:pPr>
            <a:r>
              <a:rPr lang="en-US" sz="2259" spc="20">
                <a:solidFill>
                  <a:srgbClr val="000000"/>
                </a:solidFill>
                <a:latin typeface="Arimo"/>
              </a:rPr>
              <a:t>Customers without dependents are churning more compared to customers with dependents.</a:t>
            </a:r>
          </a:p>
          <a:p>
            <a:pPr>
              <a:lnSpc>
                <a:spcPts val="2822"/>
              </a:lnSpc>
            </a:pPr>
            <a:endParaRPr lang="en-US" sz="2259" spc="20">
              <a:solidFill>
                <a:srgbClr val="000000"/>
              </a:solidFill>
              <a:latin typeface="Arimo"/>
            </a:endParaRPr>
          </a:p>
          <a:p>
            <a:pPr>
              <a:lnSpc>
                <a:spcPts val="2824"/>
              </a:lnSpc>
            </a:pPr>
            <a:endParaRPr lang="en-US" sz="2259" spc="2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028700" y="2385718"/>
            <a:ext cx="6670841" cy="6001526"/>
          </a:xfrm>
          <a:custGeom>
            <a:avLst/>
            <a:gdLst/>
            <a:ahLst/>
            <a:cxnLst/>
            <a:rect l="l" t="t" r="r" b="b"/>
            <a:pathLst>
              <a:path w="6670841" h="6001526">
                <a:moveTo>
                  <a:pt x="0" y="0"/>
                </a:moveTo>
                <a:lnTo>
                  <a:pt x="6670841" y="0"/>
                </a:lnTo>
                <a:lnTo>
                  <a:pt x="6670841" y="6001526"/>
                </a:lnTo>
                <a:lnTo>
                  <a:pt x="0" y="6001526"/>
                </a:lnTo>
                <a:lnTo>
                  <a:pt x="0" y="0"/>
                </a:lnTo>
                <a:close/>
              </a:path>
            </a:pathLst>
          </a:custGeom>
          <a:blipFill>
            <a:blip r:embed="rId6"/>
            <a:stretch>
              <a:fillRect/>
            </a:stretch>
          </a:blipFill>
        </p:spPr>
      </p:sp>
      <p:sp>
        <p:nvSpPr>
          <p:cNvPr id="12" name="Freeform 12"/>
          <p:cNvSpPr/>
          <p:nvPr/>
        </p:nvSpPr>
        <p:spPr>
          <a:xfrm>
            <a:off x="6002555" y="3041453"/>
            <a:ext cx="1696987" cy="1041599"/>
          </a:xfrm>
          <a:custGeom>
            <a:avLst/>
            <a:gdLst/>
            <a:ahLst/>
            <a:cxnLst/>
            <a:rect l="l" t="t" r="r" b="b"/>
            <a:pathLst>
              <a:path w="1696987" h="1041599">
                <a:moveTo>
                  <a:pt x="0" y="0"/>
                </a:moveTo>
                <a:lnTo>
                  <a:pt x="1696986" y="0"/>
                </a:lnTo>
                <a:lnTo>
                  <a:pt x="1696986" y="1041599"/>
                </a:lnTo>
                <a:lnTo>
                  <a:pt x="0" y="1041599"/>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Internetservices</a:t>
            </a:r>
          </a:p>
        </p:txBody>
      </p:sp>
      <p:sp>
        <p:nvSpPr>
          <p:cNvPr id="16" name="TextBox 16"/>
          <p:cNvSpPr txBox="1"/>
          <p:nvPr/>
        </p:nvSpPr>
        <p:spPr>
          <a:xfrm>
            <a:off x="8513346" y="5014825"/>
            <a:ext cx="9510104" cy="459590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Fiber Optic</a:t>
            </a:r>
          </a:p>
          <a:p>
            <a:pPr>
              <a:lnSpc>
                <a:spcPts val="2822"/>
              </a:lnSpc>
            </a:pPr>
            <a:r>
              <a:rPr lang="en-US" sz="2259">
                <a:solidFill>
                  <a:srgbClr val="000000"/>
                </a:solidFill>
                <a:latin typeface="Arimo"/>
              </a:rPr>
              <a:t>Speed Expectation: Eventhough Fiber Optic promises blazing fast speeds,but if the actual performance falls short, customers may become dissatisfied and switch providers.</a:t>
            </a:r>
          </a:p>
          <a:p>
            <a:pPr>
              <a:lnSpc>
                <a:spcPts val="2822"/>
              </a:lnSpc>
            </a:pPr>
            <a:r>
              <a:rPr lang="en-US" sz="2259">
                <a:solidFill>
                  <a:srgbClr val="000000"/>
                </a:solidFill>
                <a:latin typeface="Arimo"/>
              </a:rPr>
              <a:t>Installation Challenges :Installing fiber optic infrastructure can be complex and time-consuming. Delays or issues during installation can frustrate customers.</a:t>
            </a:r>
          </a:p>
          <a:p>
            <a:pPr>
              <a:lnSpc>
                <a:spcPts val="2822"/>
              </a:lnSpc>
            </a:pPr>
            <a:r>
              <a:rPr lang="en-US" sz="2259">
                <a:solidFill>
                  <a:srgbClr val="000000"/>
                </a:solidFill>
                <a:latin typeface="Arimo"/>
              </a:rPr>
              <a:t>Price Sensitivity: Fiber optic tends to be more expensive. If customers perceive that the cost outweighs the benefits, they might churn.</a:t>
            </a:r>
          </a:p>
          <a:p>
            <a:pPr>
              <a:lnSpc>
                <a:spcPts val="2822"/>
              </a:lnSpc>
            </a:pPr>
            <a:r>
              <a:rPr lang="en-US" sz="2259">
                <a:solidFill>
                  <a:srgbClr val="000000"/>
                </a:solidFill>
                <a:latin typeface="Arimo"/>
              </a:rPr>
              <a:t>DSL:-  Digital Subscriber line may be outdated , Slow speed and Frequent disruption and inadecuate technical support for DSL</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513346" y="1945497"/>
            <a:ext cx="9510104" cy="3538489"/>
          </a:xfrm>
          <a:prstGeom prst="rect">
            <a:avLst/>
          </a:prstGeom>
        </p:spPr>
        <p:txBody>
          <a:bodyPr lIns="0" tIns="0" rIns="0" bIns="0" rtlCol="0" anchor="t">
            <a:spAutoFit/>
          </a:bodyPr>
          <a:lstStyle/>
          <a:p>
            <a:pPr marL="0" lvl="0" indent="0" algn="l">
              <a:lnSpc>
                <a:spcPts val="2824"/>
              </a:lnSpc>
              <a:spcBef>
                <a:spcPct val="0"/>
              </a:spcBef>
            </a:pPr>
            <a:r>
              <a:rPr lang="en-US" sz="2259" u="none" strike="noStrike">
                <a:solidFill>
                  <a:srgbClr val="000000"/>
                </a:solidFill>
                <a:latin typeface="Arimo Bold"/>
              </a:rPr>
              <a:t>Finding :-</a:t>
            </a:r>
          </a:p>
          <a:p>
            <a:pPr marL="0" lvl="0" indent="0" algn="l">
              <a:lnSpc>
                <a:spcPts val="2824"/>
              </a:lnSpc>
              <a:spcBef>
                <a:spcPct val="0"/>
              </a:spcBef>
            </a:pPr>
            <a:endParaRPr lang="en-US" sz="2259" u="none" strike="noStrike">
              <a:solidFill>
                <a:srgbClr val="000000"/>
              </a:solidFill>
              <a:latin typeface="Arimo Bold"/>
            </a:endParaRPr>
          </a:p>
          <a:p>
            <a:pPr marL="0" lvl="0" indent="0" algn="l">
              <a:lnSpc>
                <a:spcPts val="2824"/>
              </a:lnSpc>
              <a:spcBef>
                <a:spcPct val="0"/>
              </a:spcBef>
            </a:pPr>
            <a:r>
              <a:rPr lang="en-US" sz="2259" u="none" strike="noStrike">
                <a:solidFill>
                  <a:srgbClr val="000000"/>
                </a:solidFill>
                <a:latin typeface="Arimo"/>
              </a:rPr>
              <a:t>Customers with fiber optic internet service have the highest churn rate, at 41.9%.</a:t>
            </a:r>
          </a:p>
          <a:p>
            <a:pPr marL="0" lvl="0" indent="0" algn="l">
              <a:lnSpc>
                <a:spcPts val="2824"/>
              </a:lnSpc>
              <a:spcBef>
                <a:spcPct val="0"/>
              </a:spcBef>
            </a:pPr>
            <a:r>
              <a:rPr lang="en-US" sz="2259" u="none" strike="noStrike">
                <a:solidFill>
                  <a:srgbClr val="000000"/>
                </a:solidFill>
                <a:latin typeface="Arimo"/>
              </a:rPr>
              <a:t>DSL (Digital Subscriber Line) customers experience a churn rate of 19%.</a:t>
            </a:r>
          </a:p>
          <a:p>
            <a:pPr marL="0" lvl="0" indent="0" algn="l">
              <a:lnSpc>
                <a:spcPts val="2824"/>
              </a:lnSpc>
              <a:spcBef>
                <a:spcPct val="0"/>
              </a:spcBef>
            </a:pPr>
            <a:r>
              <a:rPr lang="en-US" sz="2259" u="none" strike="noStrike">
                <a:solidFill>
                  <a:srgbClr val="000000"/>
                </a:solidFill>
                <a:latin typeface="Arimo"/>
              </a:rPr>
              <a:t>Customers who do not have internet service face a lower churn rate of 7.4%</a:t>
            </a:r>
          </a:p>
          <a:p>
            <a:pPr marL="0" lvl="0" indent="0" algn="l">
              <a:lnSpc>
                <a:spcPts val="2824"/>
              </a:lnSpc>
              <a:spcBef>
                <a:spcPct val="0"/>
              </a:spcBef>
            </a:pPr>
            <a:endParaRPr lang="en-US" sz="2259" u="none" strike="noStrike">
              <a:solidFill>
                <a:srgbClr val="000000"/>
              </a:solidFill>
              <a:latin typeface="Arimo"/>
            </a:endParaRPr>
          </a:p>
          <a:p>
            <a:pPr marL="0" lvl="0" indent="0" algn="l">
              <a:lnSpc>
                <a:spcPts val="2824"/>
              </a:lnSpc>
              <a:spcBef>
                <a:spcPct val="0"/>
              </a:spcBef>
            </a:pPr>
            <a:endParaRPr lang="en-US" sz="2259" u="none" strike="noStrike">
              <a:solidFill>
                <a:srgbClr val="000000"/>
              </a:solidFill>
              <a:latin typeface="Arimo"/>
            </a:endParaRPr>
          </a:p>
          <a:p>
            <a:pPr marL="0" lvl="0" indent="0" algn="l">
              <a:lnSpc>
                <a:spcPts val="2824"/>
              </a:lnSpc>
              <a:spcBef>
                <a:spcPct val="0"/>
              </a:spcBef>
            </a:pPr>
            <a:endParaRPr lang="en-US" sz="2259"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528801" y="2598436"/>
            <a:ext cx="6549455" cy="6056003"/>
          </a:xfrm>
          <a:custGeom>
            <a:avLst/>
            <a:gdLst/>
            <a:ahLst/>
            <a:cxnLst/>
            <a:rect l="l" t="t" r="r" b="b"/>
            <a:pathLst>
              <a:path w="6549455" h="6056003">
                <a:moveTo>
                  <a:pt x="0" y="0"/>
                </a:moveTo>
                <a:lnTo>
                  <a:pt x="6549456" y="0"/>
                </a:lnTo>
                <a:lnTo>
                  <a:pt x="6549456" y="6056003"/>
                </a:lnTo>
                <a:lnTo>
                  <a:pt x="0" y="6056003"/>
                </a:lnTo>
                <a:lnTo>
                  <a:pt x="0" y="0"/>
                </a:lnTo>
                <a:close/>
              </a:path>
            </a:pathLst>
          </a:custGeom>
          <a:blipFill>
            <a:blip r:embed="rId6"/>
            <a:stretch>
              <a:fillRect/>
            </a:stretch>
          </a:blipFill>
        </p:spPr>
      </p:sp>
      <p:sp>
        <p:nvSpPr>
          <p:cNvPr id="12" name="Freeform 12"/>
          <p:cNvSpPr/>
          <p:nvPr/>
        </p:nvSpPr>
        <p:spPr>
          <a:xfrm>
            <a:off x="6621493" y="3230606"/>
            <a:ext cx="1325824" cy="1165118"/>
          </a:xfrm>
          <a:custGeom>
            <a:avLst/>
            <a:gdLst/>
            <a:ahLst/>
            <a:cxnLst/>
            <a:rect l="l" t="t" r="r" b="b"/>
            <a:pathLst>
              <a:path w="1325824" h="1165118">
                <a:moveTo>
                  <a:pt x="0" y="0"/>
                </a:moveTo>
                <a:lnTo>
                  <a:pt x="1325824" y="0"/>
                </a:lnTo>
                <a:lnTo>
                  <a:pt x="1325824" y="1165118"/>
                </a:lnTo>
                <a:lnTo>
                  <a:pt x="0" y="1165118"/>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Phoneservices</a:t>
            </a:r>
          </a:p>
        </p:txBody>
      </p:sp>
      <p:sp>
        <p:nvSpPr>
          <p:cNvPr id="16" name="TextBox 16"/>
          <p:cNvSpPr txBox="1"/>
          <p:nvPr/>
        </p:nvSpPr>
        <p:spPr>
          <a:xfrm>
            <a:off x="8542493" y="6241924"/>
            <a:ext cx="9510104" cy="2128925"/>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a:t>
            </a:r>
          </a:p>
          <a:p>
            <a:pPr>
              <a:lnSpc>
                <a:spcPts val="2822"/>
              </a:lnSpc>
            </a:pPr>
            <a:r>
              <a:rPr lang="en-US" sz="2259">
                <a:solidFill>
                  <a:srgbClr val="000000"/>
                </a:solidFill>
                <a:latin typeface="Arimo"/>
              </a:rPr>
              <a:t>The presence or absence of Phone Service alone may not be a strong predictor of customer churn.The presence or absence of Phone Service is a noteworthy predictor of customer churn. </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313660" y="2569861"/>
            <a:ext cx="9974340" cy="4360108"/>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501410" lvl="1" indent="-250705" algn="l">
              <a:lnSpc>
                <a:spcPts val="2900"/>
              </a:lnSpc>
              <a:spcBef>
                <a:spcPct val="0"/>
              </a:spcBef>
              <a:buFont typeface="Arial"/>
              <a:buChar char="•"/>
            </a:pPr>
            <a:r>
              <a:rPr lang="en-US" sz="2322" u="none" strike="noStrike">
                <a:solidFill>
                  <a:srgbClr val="000000"/>
                </a:solidFill>
                <a:latin typeface="Arimo"/>
              </a:rPr>
              <a:t>The churn rate for customers with phone services is 26.7% as well as The churn rate for customers without phone services is 25%.</a:t>
            </a:r>
          </a:p>
          <a:p>
            <a:pPr marL="501410" lvl="1" indent="-250705" algn="l">
              <a:lnSpc>
                <a:spcPts val="2900"/>
              </a:lnSpc>
              <a:spcBef>
                <a:spcPct val="0"/>
              </a:spcBef>
              <a:buFont typeface="Arial"/>
              <a:buChar char="•"/>
            </a:pPr>
            <a:r>
              <a:rPr lang="en-US" sz="2322" u="none" strike="noStrike">
                <a:solidFill>
                  <a:srgbClr val="000000"/>
                </a:solidFill>
                <a:latin typeface="Arimo"/>
              </a:rPr>
              <a:t> Customers without phone service exhibit a substantially lower churn rate</a:t>
            </a:r>
          </a:p>
          <a:p>
            <a:pPr marL="0" lvl="0" indent="0" algn="l">
              <a:lnSpc>
                <a:spcPts val="2900"/>
              </a:lnSpc>
              <a:spcBef>
                <a:spcPct val="0"/>
              </a:spcBef>
            </a:pPr>
            <a:endParaRPr lang="en-US" sz="2322" u="none" strike="noStrike">
              <a:solidFill>
                <a:srgbClr val="000000"/>
              </a:solidFill>
              <a:latin typeface="Arimo"/>
            </a:endParaRPr>
          </a:p>
          <a:p>
            <a:pPr marL="0" lvl="0" indent="0" algn="l">
              <a:lnSpc>
                <a:spcPts val="2900"/>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76" y="0"/>
            <a:ext cx="18301713" cy="10315344"/>
          </a:xfrm>
          <a:custGeom>
            <a:avLst/>
            <a:gdLst/>
            <a:ahLst/>
            <a:cxnLst/>
            <a:rect l="l" t="t" r="r" b="b"/>
            <a:pathLst>
              <a:path w="18301713" h="10315344">
                <a:moveTo>
                  <a:pt x="0" y="0"/>
                </a:moveTo>
                <a:lnTo>
                  <a:pt x="18301713" y="0"/>
                </a:lnTo>
                <a:lnTo>
                  <a:pt x="18301713" y="10315345"/>
                </a:lnTo>
                <a:lnTo>
                  <a:pt x="0" y="10315345"/>
                </a:lnTo>
                <a:lnTo>
                  <a:pt x="0" y="0"/>
                </a:lnTo>
                <a:close/>
              </a:path>
            </a:pathLst>
          </a:custGeom>
          <a:blipFill>
            <a:blip r:embed="rId2"/>
            <a:stretch>
              <a:fillRect/>
            </a:stretch>
          </a:blipFill>
        </p:spPr>
      </p:sp>
      <p:sp>
        <p:nvSpPr>
          <p:cNvPr id="3" name="Freeform 3"/>
          <p:cNvSpPr/>
          <p:nvPr/>
        </p:nvSpPr>
        <p:spPr>
          <a:xfrm>
            <a:off x="133436" y="113763"/>
            <a:ext cx="617577" cy="995870"/>
          </a:xfrm>
          <a:custGeom>
            <a:avLst/>
            <a:gdLst/>
            <a:ahLst/>
            <a:cxnLst/>
            <a:rect l="l" t="t" r="r" b="b"/>
            <a:pathLst>
              <a:path w="617577" h="995870">
                <a:moveTo>
                  <a:pt x="0" y="0"/>
                </a:moveTo>
                <a:lnTo>
                  <a:pt x="617576" y="0"/>
                </a:lnTo>
                <a:lnTo>
                  <a:pt x="617576" y="995869"/>
                </a:lnTo>
                <a:lnTo>
                  <a:pt x="0" y="995869"/>
                </a:lnTo>
                <a:lnTo>
                  <a:pt x="0" y="0"/>
                </a:lnTo>
                <a:close/>
              </a:path>
            </a:pathLst>
          </a:custGeom>
          <a:blipFill>
            <a:blip r:embed="rId3"/>
            <a:stretch>
              <a:fillRect r="-2"/>
            </a:stretch>
          </a:blipFill>
        </p:spPr>
      </p:sp>
      <p:sp>
        <p:nvSpPr>
          <p:cNvPr id="4" name="Freeform 4"/>
          <p:cNvSpPr/>
          <p:nvPr/>
        </p:nvSpPr>
        <p:spPr>
          <a:xfrm>
            <a:off x="16065328" y="113763"/>
            <a:ext cx="2089236" cy="995870"/>
          </a:xfrm>
          <a:custGeom>
            <a:avLst/>
            <a:gdLst/>
            <a:ahLst/>
            <a:cxnLst/>
            <a:rect l="l" t="t" r="r" b="b"/>
            <a:pathLst>
              <a:path w="2089236" h="995870">
                <a:moveTo>
                  <a:pt x="0" y="0"/>
                </a:moveTo>
                <a:lnTo>
                  <a:pt x="2089236" y="0"/>
                </a:lnTo>
                <a:lnTo>
                  <a:pt x="2089236" y="995869"/>
                </a:lnTo>
                <a:lnTo>
                  <a:pt x="0" y="995869"/>
                </a:lnTo>
                <a:lnTo>
                  <a:pt x="0" y="0"/>
                </a:lnTo>
                <a:close/>
              </a:path>
            </a:pathLst>
          </a:custGeom>
          <a:blipFill>
            <a:blip r:embed="rId4"/>
            <a:stretch>
              <a:fillRect/>
            </a:stretch>
          </a:blipFill>
        </p:spPr>
      </p:sp>
      <p:sp>
        <p:nvSpPr>
          <p:cNvPr id="5" name="Freeform 5"/>
          <p:cNvSpPr/>
          <p:nvPr/>
        </p:nvSpPr>
        <p:spPr>
          <a:xfrm>
            <a:off x="15021357" y="1426636"/>
            <a:ext cx="3133207" cy="1895590"/>
          </a:xfrm>
          <a:custGeom>
            <a:avLst/>
            <a:gdLst/>
            <a:ahLst/>
            <a:cxnLst/>
            <a:rect l="l" t="t" r="r" b="b"/>
            <a:pathLst>
              <a:path w="3133207" h="1895590">
                <a:moveTo>
                  <a:pt x="0" y="0"/>
                </a:moveTo>
                <a:lnTo>
                  <a:pt x="3133207" y="0"/>
                </a:lnTo>
                <a:lnTo>
                  <a:pt x="3133207" y="1895590"/>
                </a:lnTo>
                <a:lnTo>
                  <a:pt x="0" y="1895590"/>
                </a:lnTo>
                <a:lnTo>
                  <a:pt x="0" y="0"/>
                </a:lnTo>
                <a:close/>
              </a:path>
            </a:pathLst>
          </a:custGeom>
          <a:blipFill>
            <a:blip r:embed="rId5"/>
            <a:stretch>
              <a:fillRect/>
            </a:stretch>
          </a:blipFill>
        </p:spPr>
      </p:sp>
      <p:sp>
        <p:nvSpPr>
          <p:cNvPr id="6" name="Freeform 6"/>
          <p:cNvSpPr/>
          <p:nvPr/>
        </p:nvSpPr>
        <p:spPr>
          <a:xfrm>
            <a:off x="13237143" y="0"/>
            <a:ext cx="1440671" cy="1745306"/>
          </a:xfrm>
          <a:custGeom>
            <a:avLst/>
            <a:gdLst/>
            <a:ahLst/>
            <a:cxnLst/>
            <a:rect l="l" t="t" r="r" b="b"/>
            <a:pathLst>
              <a:path w="1440671" h="1745306">
                <a:moveTo>
                  <a:pt x="0" y="0"/>
                </a:moveTo>
                <a:lnTo>
                  <a:pt x="1440671" y="0"/>
                </a:lnTo>
                <a:lnTo>
                  <a:pt x="1440671" y="1745306"/>
                </a:lnTo>
                <a:lnTo>
                  <a:pt x="0" y="174530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436" y="7976085"/>
            <a:ext cx="2134567" cy="2134567"/>
          </a:xfrm>
          <a:custGeom>
            <a:avLst/>
            <a:gdLst/>
            <a:ahLst/>
            <a:cxnLst/>
            <a:rect l="l" t="t" r="r" b="b"/>
            <a:pathLst>
              <a:path w="2134567" h="2134567">
                <a:moveTo>
                  <a:pt x="0" y="0"/>
                </a:moveTo>
                <a:lnTo>
                  <a:pt x="2134566" y="0"/>
                </a:lnTo>
                <a:lnTo>
                  <a:pt x="2134566" y="2134567"/>
                </a:lnTo>
                <a:lnTo>
                  <a:pt x="0" y="2134567"/>
                </a:lnTo>
                <a:lnTo>
                  <a:pt x="0" y="0"/>
                </a:lnTo>
                <a:close/>
              </a:path>
            </a:pathLst>
          </a:custGeom>
          <a:blipFill>
            <a:blip r:embed="rId8"/>
            <a:stretch>
              <a:fillRect/>
            </a:stretch>
          </a:blipFill>
        </p:spPr>
      </p:sp>
      <p:sp>
        <p:nvSpPr>
          <p:cNvPr id="8" name="Freeform 8"/>
          <p:cNvSpPr/>
          <p:nvPr/>
        </p:nvSpPr>
        <p:spPr>
          <a:xfrm>
            <a:off x="2860900" y="7976085"/>
            <a:ext cx="2089207" cy="2134567"/>
          </a:xfrm>
          <a:custGeom>
            <a:avLst/>
            <a:gdLst/>
            <a:ahLst/>
            <a:cxnLst/>
            <a:rect l="l" t="t" r="r" b="b"/>
            <a:pathLst>
              <a:path w="2089207" h="2134567">
                <a:moveTo>
                  <a:pt x="0" y="0"/>
                </a:moveTo>
                <a:lnTo>
                  <a:pt x="2089208" y="0"/>
                </a:lnTo>
                <a:lnTo>
                  <a:pt x="2089208" y="2134567"/>
                </a:lnTo>
                <a:lnTo>
                  <a:pt x="0" y="2134567"/>
                </a:lnTo>
                <a:lnTo>
                  <a:pt x="0" y="0"/>
                </a:lnTo>
                <a:close/>
              </a:path>
            </a:pathLst>
          </a:custGeom>
          <a:blipFill>
            <a:blip r:embed="rId9"/>
            <a:stretch>
              <a:fillRect/>
            </a:stretch>
          </a:blipFill>
        </p:spPr>
      </p:sp>
      <p:sp>
        <p:nvSpPr>
          <p:cNvPr id="9" name="Freeform 9"/>
          <p:cNvSpPr/>
          <p:nvPr/>
        </p:nvSpPr>
        <p:spPr>
          <a:xfrm>
            <a:off x="5514570" y="7827185"/>
            <a:ext cx="2150569" cy="2477852"/>
          </a:xfrm>
          <a:custGeom>
            <a:avLst/>
            <a:gdLst/>
            <a:ahLst/>
            <a:cxnLst/>
            <a:rect l="l" t="t" r="r" b="b"/>
            <a:pathLst>
              <a:path w="2150569" h="2477852">
                <a:moveTo>
                  <a:pt x="0" y="0"/>
                </a:moveTo>
                <a:lnTo>
                  <a:pt x="2150570" y="0"/>
                </a:lnTo>
                <a:lnTo>
                  <a:pt x="2150570" y="2477853"/>
                </a:lnTo>
                <a:lnTo>
                  <a:pt x="0" y="2477853"/>
                </a:lnTo>
                <a:lnTo>
                  <a:pt x="0" y="0"/>
                </a:lnTo>
                <a:close/>
              </a:path>
            </a:pathLst>
          </a:custGeom>
          <a:blipFill>
            <a:blip r:embed="rId10"/>
            <a:stretch>
              <a:fillRect/>
            </a:stretch>
          </a:blipFill>
        </p:spPr>
      </p:sp>
      <p:sp>
        <p:nvSpPr>
          <p:cNvPr id="10" name="TextBox 10"/>
          <p:cNvSpPr txBox="1"/>
          <p:nvPr/>
        </p:nvSpPr>
        <p:spPr>
          <a:xfrm>
            <a:off x="341194" y="5274595"/>
            <a:ext cx="12079406" cy="743793"/>
          </a:xfrm>
          <a:prstGeom prst="rect">
            <a:avLst/>
          </a:prstGeom>
        </p:spPr>
        <p:txBody>
          <a:bodyPr wrap="square" lIns="0" tIns="0" rIns="0" bIns="0" rtlCol="0" anchor="t">
            <a:spAutoFit/>
          </a:bodyPr>
          <a:lstStyle/>
          <a:p>
            <a:pPr algn="l">
              <a:lnSpc>
                <a:spcPts val="5775"/>
              </a:lnSpc>
            </a:pPr>
            <a:r>
              <a:rPr lang="en-US" sz="6000" b="1" dirty="0">
                <a:solidFill>
                  <a:srgbClr val="002060"/>
                </a:solidFill>
                <a:latin typeface="Stencil Std" panose="00000800000000000000" pitchFamily="50" charset="0"/>
              </a:rPr>
              <a:t>Telco Customer Churn</a:t>
            </a:r>
          </a:p>
        </p:txBody>
      </p:sp>
      <p:sp>
        <p:nvSpPr>
          <p:cNvPr id="11" name="TextBox 11"/>
          <p:cNvSpPr txBox="1"/>
          <p:nvPr/>
        </p:nvSpPr>
        <p:spPr>
          <a:xfrm>
            <a:off x="2876419" y="5860654"/>
            <a:ext cx="7426870" cy="636136"/>
          </a:xfrm>
          <a:prstGeom prst="rect">
            <a:avLst/>
          </a:prstGeom>
        </p:spPr>
        <p:txBody>
          <a:bodyPr lIns="0" tIns="0" rIns="0" bIns="0" rtlCol="0" anchor="t">
            <a:spAutoFit/>
          </a:bodyPr>
          <a:lstStyle/>
          <a:p>
            <a:pPr algn="l">
              <a:lnSpc>
                <a:spcPts val="5400"/>
              </a:lnSpc>
            </a:pPr>
            <a:r>
              <a:rPr lang="en-US" sz="3600" dirty="0" smtClean="0">
                <a:solidFill>
                  <a:srgbClr val="FFFFFF"/>
                </a:solidFill>
                <a:latin typeface="Arimo Bold"/>
              </a:rPr>
              <a:t>IPBA_B17: Group_F</a:t>
            </a:r>
            <a:endParaRPr lang="en-US" sz="3600" dirty="0">
              <a:solidFill>
                <a:srgbClr val="FFFFFF"/>
              </a:solidFill>
              <a:latin typeface="Arimo Bold"/>
            </a:endParaRPr>
          </a:p>
        </p:txBody>
      </p:sp>
      <p:sp>
        <p:nvSpPr>
          <p:cNvPr id="12" name="TextBox 12"/>
          <p:cNvSpPr txBox="1"/>
          <p:nvPr/>
        </p:nvSpPr>
        <p:spPr>
          <a:xfrm>
            <a:off x="1135727" y="329917"/>
            <a:ext cx="8640143" cy="493014"/>
          </a:xfrm>
          <a:prstGeom prst="rect">
            <a:avLst/>
          </a:prstGeom>
        </p:spPr>
        <p:txBody>
          <a:bodyPr lIns="0" tIns="0" rIns="0" bIns="0" rtlCol="0" anchor="t">
            <a:spAutoFit/>
          </a:bodyPr>
          <a:lstStyle/>
          <a:p>
            <a:pPr algn="l">
              <a:lnSpc>
                <a:spcPts val="3888"/>
              </a:lnSpc>
            </a:pPr>
            <a:r>
              <a:rPr lang="en-US" sz="3600" spc="33" dirty="0">
                <a:solidFill>
                  <a:srgbClr val="FFFFFF"/>
                </a:solidFill>
                <a:latin typeface="TT Rounds Condensed Bold Italics"/>
              </a:rPr>
              <a:t>Integrated Program in Business Analytics</a:t>
            </a:r>
          </a:p>
        </p:txBody>
      </p:sp>
      <p:sp>
        <p:nvSpPr>
          <p:cNvPr id="14" name="TextBox 14"/>
          <p:cNvSpPr txBox="1"/>
          <p:nvPr/>
        </p:nvSpPr>
        <p:spPr>
          <a:xfrm>
            <a:off x="304800" y="6874408"/>
            <a:ext cx="6491457" cy="602729"/>
          </a:xfrm>
          <a:prstGeom prst="rect">
            <a:avLst/>
          </a:prstGeom>
        </p:spPr>
        <p:txBody>
          <a:bodyPr lIns="0" tIns="0" rIns="0" bIns="0" rtlCol="0" anchor="t">
            <a:spAutoFit/>
          </a:bodyPr>
          <a:lstStyle/>
          <a:p>
            <a:pPr algn="l">
              <a:lnSpc>
                <a:spcPts val="4746"/>
              </a:lnSpc>
            </a:pPr>
            <a:r>
              <a:rPr lang="en-US" sz="4394" spc="41" dirty="0">
                <a:solidFill>
                  <a:srgbClr val="002060"/>
                </a:solidFill>
                <a:latin typeface="TT Rounds Condensed Bold"/>
              </a:rPr>
              <a:t>Mentor : </a:t>
            </a:r>
            <a:r>
              <a:rPr lang="en-US" sz="4394" spc="41" dirty="0" smtClean="0">
                <a:solidFill>
                  <a:srgbClr val="002060"/>
                </a:solidFill>
                <a:latin typeface="TT Rounds Condensed Bold"/>
              </a:rPr>
              <a:t>Mr. </a:t>
            </a:r>
            <a:r>
              <a:rPr lang="en-US" sz="4394" spc="41" dirty="0">
                <a:solidFill>
                  <a:srgbClr val="002060"/>
                </a:solidFill>
                <a:latin typeface="TT Rounds Condensed Bold"/>
              </a:rPr>
              <a:t>Ashish Mishra</a:t>
            </a:r>
          </a:p>
        </p:txBody>
      </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9283" y="1801366"/>
            <a:ext cx="3223233" cy="26310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722552" y="3124875"/>
            <a:ext cx="6232899" cy="5523251"/>
          </a:xfrm>
          <a:custGeom>
            <a:avLst/>
            <a:gdLst/>
            <a:ahLst/>
            <a:cxnLst/>
            <a:rect l="l" t="t" r="r" b="b"/>
            <a:pathLst>
              <a:path w="6232899" h="5523251">
                <a:moveTo>
                  <a:pt x="0" y="0"/>
                </a:moveTo>
                <a:lnTo>
                  <a:pt x="6232898" y="0"/>
                </a:lnTo>
                <a:lnTo>
                  <a:pt x="6232898" y="5523251"/>
                </a:lnTo>
                <a:lnTo>
                  <a:pt x="0" y="5523251"/>
                </a:lnTo>
                <a:lnTo>
                  <a:pt x="0" y="0"/>
                </a:lnTo>
                <a:close/>
              </a:path>
            </a:pathLst>
          </a:custGeom>
          <a:blipFill>
            <a:blip r:embed="rId6"/>
            <a:stretch>
              <a:fillRect r="-849"/>
            </a:stretch>
          </a:blipFill>
        </p:spPr>
      </p:sp>
      <p:sp>
        <p:nvSpPr>
          <p:cNvPr id="12" name="Freeform 12"/>
          <p:cNvSpPr/>
          <p:nvPr/>
        </p:nvSpPr>
        <p:spPr>
          <a:xfrm>
            <a:off x="5153430" y="4446081"/>
            <a:ext cx="1660536" cy="1034992"/>
          </a:xfrm>
          <a:custGeom>
            <a:avLst/>
            <a:gdLst/>
            <a:ahLst/>
            <a:cxnLst/>
            <a:rect l="l" t="t" r="r" b="b"/>
            <a:pathLst>
              <a:path w="1660536" h="1034992">
                <a:moveTo>
                  <a:pt x="0" y="0"/>
                </a:moveTo>
                <a:lnTo>
                  <a:pt x="1660536" y="0"/>
                </a:lnTo>
                <a:lnTo>
                  <a:pt x="1660536" y="1034992"/>
                </a:lnTo>
                <a:lnTo>
                  <a:pt x="0" y="1034992"/>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8069618"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Onlinesecurity </a:t>
            </a:r>
          </a:p>
        </p:txBody>
      </p:sp>
      <p:sp>
        <p:nvSpPr>
          <p:cNvPr id="16" name="TextBox 16"/>
          <p:cNvSpPr txBox="1"/>
          <p:nvPr/>
        </p:nvSpPr>
        <p:spPr>
          <a:xfrm>
            <a:off x="8542493" y="6241924"/>
            <a:ext cx="9510104" cy="177650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Most of these customers which don’t have Onlinesecurity service fall under the Monthly contract  type  which is flexible of exit as well as not dependent .</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528553" y="3313523"/>
            <a:ext cx="9524043" cy="3347070"/>
          </a:xfrm>
          <a:prstGeom prst="rect">
            <a:avLst/>
          </a:prstGeom>
        </p:spPr>
        <p:txBody>
          <a:bodyPr wrap="square"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 </a:t>
            </a:r>
          </a:p>
          <a:p>
            <a:pPr marL="0" lvl="0" indent="0" algn="l">
              <a:lnSpc>
                <a:spcPts val="2900"/>
              </a:lnSpc>
              <a:spcBef>
                <a:spcPct val="0"/>
              </a:spcBef>
            </a:pPr>
            <a:r>
              <a:rPr lang="en-US" sz="2322" u="none" strike="noStrike" dirty="0">
                <a:solidFill>
                  <a:srgbClr val="000000"/>
                </a:solidFill>
                <a:latin typeface="Arimo"/>
              </a:rPr>
              <a:t>Customers with No </a:t>
            </a:r>
            <a:r>
              <a:rPr lang="en-US" sz="2322" u="none" strike="noStrike" dirty="0" err="1">
                <a:solidFill>
                  <a:srgbClr val="000000"/>
                </a:solidFill>
                <a:latin typeface="Arimo"/>
              </a:rPr>
              <a:t>onliesecurity</a:t>
            </a:r>
            <a:r>
              <a:rPr lang="en-US" sz="2322" u="none" strike="noStrike" dirty="0">
                <a:solidFill>
                  <a:srgbClr val="000000"/>
                </a:solidFill>
                <a:latin typeface="Arimo"/>
              </a:rPr>
              <a:t> have the </a:t>
            </a:r>
            <a:r>
              <a:rPr lang="en-US" sz="2322" u="none" strike="noStrike" dirty="0" err="1">
                <a:solidFill>
                  <a:srgbClr val="000000"/>
                </a:solidFill>
                <a:latin typeface="Arimo"/>
              </a:rPr>
              <a:t>hichurn</a:t>
            </a:r>
            <a:r>
              <a:rPr lang="en-US" sz="2322" u="none" strike="noStrike" dirty="0">
                <a:solidFill>
                  <a:srgbClr val="000000"/>
                </a:solidFill>
                <a:latin typeface="Arimo"/>
              </a:rPr>
              <a:t> rate, at 42%.</a:t>
            </a:r>
          </a:p>
          <a:p>
            <a:pPr marL="0" lvl="0" indent="0" algn="l">
              <a:lnSpc>
                <a:spcPts val="2900"/>
              </a:lnSpc>
              <a:spcBef>
                <a:spcPct val="0"/>
              </a:spcBef>
            </a:pPr>
            <a:r>
              <a:rPr lang="en-US" sz="2322" u="none" strike="noStrike" dirty="0">
                <a:solidFill>
                  <a:srgbClr val="000000"/>
                </a:solidFill>
                <a:latin typeface="Arimo"/>
              </a:rPr>
              <a:t>The absence of </a:t>
            </a:r>
            <a:r>
              <a:rPr lang="en-US" sz="2322" u="none" strike="noStrike" dirty="0" err="1">
                <a:solidFill>
                  <a:srgbClr val="000000"/>
                </a:solidFill>
                <a:latin typeface="Arimo"/>
              </a:rPr>
              <a:t>Onlinesecurity</a:t>
            </a:r>
            <a:r>
              <a:rPr lang="en-US" sz="2322" u="none" strike="noStrike" dirty="0">
                <a:solidFill>
                  <a:srgbClr val="000000"/>
                </a:solidFill>
                <a:latin typeface="Arimo"/>
              </a:rPr>
              <a:t> </a:t>
            </a:r>
            <a:r>
              <a:rPr lang="en-US" sz="2322" u="none" strike="noStrike" dirty="0" err="1">
                <a:solidFill>
                  <a:srgbClr val="000000"/>
                </a:solidFill>
                <a:latin typeface="Arimo"/>
              </a:rPr>
              <a:t>sevices</a:t>
            </a:r>
            <a:r>
              <a:rPr lang="en-US" sz="2322" u="none" strike="noStrike" dirty="0">
                <a:solidFill>
                  <a:srgbClr val="000000"/>
                </a:solidFill>
                <a:latin typeface="Arimo"/>
              </a:rPr>
              <a:t> associated with high </a:t>
            </a:r>
            <a:r>
              <a:rPr lang="en-US" sz="2322" u="none" strike="noStrike" dirty="0" err="1">
                <a:solidFill>
                  <a:srgbClr val="000000"/>
                </a:solidFill>
                <a:latin typeface="Arimo"/>
              </a:rPr>
              <a:t>churnrate</a:t>
            </a:r>
            <a:endParaRPr lang="en-US" sz="2322" u="none" strike="noStrike" dirty="0">
              <a:solidFill>
                <a:srgbClr val="000000"/>
              </a:solidFill>
              <a:latin typeface="Arimo"/>
            </a:endParaRPr>
          </a:p>
          <a:p>
            <a:pPr marL="0" lvl="0" indent="0" algn="l">
              <a:lnSpc>
                <a:spcPts val="2900"/>
              </a:lnSpc>
              <a:spcBef>
                <a:spcPct val="0"/>
              </a:spcBef>
            </a:pPr>
            <a:r>
              <a:rPr lang="en-US" sz="2322" u="none" strike="noStrike" dirty="0">
                <a:solidFill>
                  <a:srgbClr val="000000"/>
                </a:solidFill>
                <a:latin typeface="Arimo"/>
              </a:rPr>
              <a:t>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sp>
        <p:nvSpPr>
          <p:cNvPr id="18" name="TextBox 18"/>
          <p:cNvSpPr txBox="1"/>
          <p:nvPr/>
        </p:nvSpPr>
        <p:spPr>
          <a:xfrm>
            <a:off x="280595" y="2047789"/>
            <a:ext cx="17772002" cy="737742"/>
          </a:xfrm>
          <a:prstGeom prst="rect">
            <a:avLst/>
          </a:prstGeom>
        </p:spPr>
        <p:txBody>
          <a:bodyPr lIns="0" tIns="0" rIns="0" bIns="0" rtlCol="0" anchor="t">
            <a:spAutoFit/>
          </a:bodyPr>
          <a:lstStyle/>
          <a:p>
            <a:pPr marL="0" lvl="0" indent="0" algn="l">
              <a:lnSpc>
                <a:spcPts val="2902"/>
              </a:lnSpc>
              <a:spcBef>
                <a:spcPct val="0"/>
              </a:spcBef>
            </a:pPr>
            <a:r>
              <a:rPr lang="en-US" sz="2322" u="none" strike="noStrike">
                <a:solidFill>
                  <a:srgbClr val="000000"/>
                </a:solidFill>
                <a:latin typeface="Arimo"/>
              </a:rPr>
              <a:t>Online security services typically include features like antivirus protection, firewall, and secure browsing aim to safeguard customers’ data, privacy, and online activities</a:t>
            </a: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581068" y="2962307"/>
            <a:ext cx="7294425" cy="5947371"/>
          </a:xfrm>
          <a:custGeom>
            <a:avLst/>
            <a:gdLst/>
            <a:ahLst/>
            <a:cxnLst/>
            <a:rect l="l" t="t" r="r" b="b"/>
            <a:pathLst>
              <a:path w="7294425" h="5947371">
                <a:moveTo>
                  <a:pt x="0" y="0"/>
                </a:moveTo>
                <a:lnTo>
                  <a:pt x="7294425" y="0"/>
                </a:lnTo>
                <a:lnTo>
                  <a:pt x="7294425" y="5947371"/>
                </a:lnTo>
                <a:lnTo>
                  <a:pt x="0" y="5947371"/>
                </a:lnTo>
                <a:lnTo>
                  <a:pt x="0" y="0"/>
                </a:lnTo>
                <a:close/>
              </a:path>
            </a:pathLst>
          </a:custGeom>
          <a:blipFill>
            <a:blip r:embed="rId6"/>
            <a:stretch>
              <a:fillRect/>
            </a:stretch>
          </a:blipFill>
        </p:spPr>
      </p:sp>
      <p:sp>
        <p:nvSpPr>
          <p:cNvPr id="12" name="Freeform 12"/>
          <p:cNvSpPr/>
          <p:nvPr/>
        </p:nvSpPr>
        <p:spPr>
          <a:xfrm>
            <a:off x="5997863" y="3644031"/>
            <a:ext cx="1877630" cy="1168595"/>
          </a:xfrm>
          <a:custGeom>
            <a:avLst/>
            <a:gdLst/>
            <a:ahLst/>
            <a:cxnLst/>
            <a:rect l="l" t="t" r="r" b="b"/>
            <a:pathLst>
              <a:path w="1877630" h="1168595">
                <a:moveTo>
                  <a:pt x="0" y="0"/>
                </a:moveTo>
                <a:lnTo>
                  <a:pt x="1877630" y="0"/>
                </a:lnTo>
                <a:lnTo>
                  <a:pt x="1877630" y="1168595"/>
                </a:lnTo>
                <a:lnTo>
                  <a:pt x="0" y="1168595"/>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Onlinebackup</a:t>
            </a:r>
          </a:p>
        </p:txBody>
      </p:sp>
      <p:sp>
        <p:nvSpPr>
          <p:cNvPr id="16" name="TextBox 16"/>
          <p:cNvSpPr txBox="1"/>
          <p:nvPr/>
        </p:nvSpPr>
        <p:spPr>
          <a:xfrm>
            <a:off x="8542493" y="6241924"/>
            <a:ext cx="9510104" cy="177650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The telecommunications company should consider promoting the benefits of online backup to customers as part of a strategy to potentially reduce churn rates.</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542493" y="3313523"/>
            <a:ext cx="9510104" cy="3347070"/>
          </a:xfrm>
          <a:prstGeom prst="rect">
            <a:avLst/>
          </a:prstGeom>
        </p:spPr>
        <p:txBody>
          <a:bodyPr wrap="square"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 </a:t>
            </a:r>
          </a:p>
          <a:p>
            <a:pPr marL="0" lvl="0" indent="0" algn="l">
              <a:lnSpc>
                <a:spcPts val="2900"/>
              </a:lnSpc>
              <a:spcBef>
                <a:spcPct val="0"/>
              </a:spcBef>
            </a:pPr>
            <a:r>
              <a:rPr lang="en-US" sz="2322" u="none" strike="noStrike" dirty="0">
                <a:solidFill>
                  <a:srgbClr val="000000"/>
                </a:solidFill>
                <a:latin typeface="Arimo"/>
              </a:rPr>
              <a:t>Customers with No </a:t>
            </a:r>
            <a:r>
              <a:rPr lang="en-US" sz="2322" u="none" strike="noStrike" dirty="0" err="1">
                <a:solidFill>
                  <a:srgbClr val="000000"/>
                </a:solidFill>
                <a:latin typeface="Arimo"/>
              </a:rPr>
              <a:t>onlinebackup</a:t>
            </a:r>
            <a:r>
              <a:rPr lang="en-US" sz="2322" u="none" strike="noStrike" dirty="0">
                <a:solidFill>
                  <a:srgbClr val="000000"/>
                </a:solidFill>
                <a:latin typeface="Arimo"/>
              </a:rPr>
              <a:t> have the </a:t>
            </a:r>
            <a:r>
              <a:rPr lang="en-US" sz="2322" u="none" strike="noStrike" dirty="0" err="1">
                <a:solidFill>
                  <a:srgbClr val="000000"/>
                </a:solidFill>
                <a:latin typeface="Arimo"/>
              </a:rPr>
              <a:t>hichurn</a:t>
            </a:r>
            <a:r>
              <a:rPr lang="en-US" sz="2322" u="none" strike="noStrike" dirty="0">
                <a:solidFill>
                  <a:srgbClr val="000000"/>
                </a:solidFill>
                <a:latin typeface="Arimo"/>
              </a:rPr>
              <a:t> rate, at 40%. The absence of </a:t>
            </a:r>
            <a:r>
              <a:rPr lang="en-US" sz="2322" u="none" strike="noStrike" dirty="0" err="1">
                <a:solidFill>
                  <a:srgbClr val="000000"/>
                </a:solidFill>
                <a:latin typeface="Arimo"/>
              </a:rPr>
              <a:t>onlinebackup</a:t>
            </a:r>
            <a:r>
              <a:rPr lang="en-US" sz="2322" u="none" strike="noStrike" dirty="0">
                <a:solidFill>
                  <a:srgbClr val="000000"/>
                </a:solidFill>
                <a:latin typeface="Arimo"/>
              </a:rPr>
              <a:t> services </a:t>
            </a:r>
            <a:r>
              <a:rPr lang="en-US" sz="2322" u="none" strike="noStrike" dirty="0" err="1">
                <a:solidFill>
                  <a:srgbClr val="000000"/>
                </a:solidFill>
                <a:latin typeface="Arimo"/>
              </a:rPr>
              <a:t>asssociated</a:t>
            </a:r>
            <a:r>
              <a:rPr lang="en-US" sz="2322" u="none" strike="noStrike" dirty="0">
                <a:solidFill>
                  <a:srgbClr val="000000"/>
                </a:solidFill>
                <a:latin typeface="Arimo"/>
              </a:rPr>
              <a:t> with higher churn rate</a:t>
            </a:r>
          </a:p>
          <a:p>
            <a:pPr marL="0" lvl="0" indent="0" algn="l">
              <a:lnSpc>
                <a:spcPts val="2900"/>
              </a:lnSpc>
              <a:spcBef>
                <a:spcPct val="0"/>
              </a:spcBef>
            </a:pPr>
            <a:r>
              <a:rPr lang="en-US" sz="2322" u="none" strike="noStrike" dirty="0">
                <a:solidFill>
                  <a:srgbClr val="000000"/>
                </a:solidFill>
                <a:latin typeface="Arimo"/>
              </a:rPr>
              <a:t>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581068" y="2590093"/>
            <a:ext cx="7224017" cy="6485197"/>
          </a:xfrm>
          <a:custGeom>
            <a:avLst/>
            <a:gdLst/>
            <a:ahLst/>
            <a:cxnLst/>
            <a:rect l="l" t="t" r="r" b="b"/>
            <a:pathLst>
              <a:path w="7224017" h="6485197">
                <a:moveTo>
                  <a:pt x="0" y="0"/>
                </a:moveTo>
                <a:lnTo>
                  <a:pt x="7224017" y="0"/>
                </a:lnTo>
                <a:lnTo>
                  <a:pt x="7224017" y="6485197"/>
                </a:lnTo>
                <a:lnTo>
                  <a:pt x="0" y="6485197"/>
                </a:lnTo>
                <a:lnTo>
                  <a:pt x="0" y="0"/>
                </a:lnTo>
                <a:close/>
              </a:path>
            </a:pathLst>
          </a:custGeom>
          <a:blipFill>
            <a:blip r:embed="rId6"/>
            <a:stretch>
              <a:fillRect/>
            </a:stretch>
          </a:blipFill>
        </p:spPr>
      </p:sp>
      <p:sp>
        <p:nvSpPr>
          <p:cNvPr id="12" name="Freeform 12"/>
          <p:cNvSpPr/>
          <p:nvPr/>
        </p:nvSpPr>
        <p:spPr>
          <a:xfrm>
            <a:off x="5870634" y="3342098"/>
            <a:ext cx="1934451" cy="1163376"/>
          </a:xfrm>
          <a:custGeom>
            <a:avLst/>
            <a:gdLst/>
            <a:ahLst/>
            <a:cxnLst/>
            <a:rect l="l" t="t" r="r" b="b"/>
            <a:pathLst>
              <a:path w="1934451" h="1163376">
                <a:moveTo>
                  <a:pt x="0" y="0"/>
                </a:moveTo>
                <a:lnTo>
                  <a:pt x="1934451" y="0"/>
                </a:lnTo>
                <a:lnTo>
                  <a:pt x="1934451" y="1163376"/>
                </a:lnTo>
                <a:lnTo>
                  <a:pt x="0" y="1163376"/>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Deviceprotection</a:t>
            </a:r>
          </a:p>
        </p:txBody>
      </p:sp>
      <p:sp>
        <p:nvSpPr>
          <p:cNvPr id="16" name="TextBox 16"/>
          <p:cNvSpPr txBox="1"/>
          <p:nvPr/>
        </p:nvSpPr>
        <p:spPr>
          <a:xfrm>
            <a:off x="8291490" y="6299915"/>
            <a:ext cx="9510104" cy="1424075"/>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It's important for the telecommunications company to consider strategies to encourage customers to opt for device protection services to potentially reduce churn rates.</a:t>
            </a:r>
          </a:p>
          <a:p>
            <a:pPr>
              <a:lnSpc>
                <a:spcPts val="2824"/>
              </a:lnSpc>
            </a:pPr>
            <a:endParaRPr lang="en-US" sz="2259" dirty="0">
              <a:solidFill>
                <a:srgbClr val="000000"/>
              </a:solidFill>
              <a:latin typeface="Arimo"/>
            </a:endParaRPr>
          </a:p>
        </p:txBody>
      </p:sp>
      <p:sp>
        <p:nvSpPr>
          <p:cNvPr id="17" name="TextBox 17"/>
          <p:cNvSpPr txBox="1"/>
          <p:nvPr/>
        </p:nvSpPr>
        <p:spPr>
          <a:xfrm>
            <a:off x="8291489" y="3313523"/>
            <a:ext cx="9761107" cy="3347070"/>
          </a:xfrm>
          <a:prstGeom prst="rect">
            <a:avLst/>
          </a:prstGeom>
        </p:spPr>
        <p:txBody>
          <a:bodyPr wrap="square"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 </a:t>
            </a:r>
          </a:p>
          <a:p>
            <a:pPr marL="0" lvl="0" indent="0" algn="l">
              <a:lnSpc>
                <a:spcPts val="2900"/>
              </a:lnSpc>
              <a:spcBef>
                <a:spcPct val="0"/>
              </a:spcBef>
            </a:pPr>
            <a:r>
              <a:rPr lang="en-US" sz="2322" u="none" strike="noStrike" dirty="0">
                <a:solidFill>
                  <a:srgbClr val="000000"/>
                </a:solidFill>
                <a:latin typeface="Arimo"/>
              </a:rPr>
              <a:t>Customers with No device protection have the </a:t>
            </a:r>
            <a:r>
              <a:rPr lang="en-US" sz="2322" u="none" strike="noStrike" dirty="0" err="1">
                <a:solidFill>
                  <a:srgbClr val="000000"/>
                </a:solidFill>
                <a:latin typeface="Arimo"/>
              </a:rPr>
              <a:t>hichurn</a:t>
            </a:r>
            <a:r>
              <a:rPr lang="en-US" sz="2322" u="none" strike="noStrike" dirty="0">
                <a:solidFill>
                  <a:srgbClr val="000000"/>
                </a:solidFill>
                <a:latin typeface="Arimo"/>
              </a:rPr>
              <a:t> rate, at 39%.  the absence of Device Protection is associated with higher customer churn.</a:t>
            </a:r>
          </a:p>
          <a:p>
            <a:pPr marL="0" lvl="0" indent="0" algn="l">
              <a:lnSpc>
                <a:spcPts val="2900"/>
              </a:lnSpc>
              <a:spcBef>
                <a:spcPct val="0"/>
              </a:spcBef>
            </a:pPr>
            <a:r>
              <a:rPr lang="en-US" sz="2322" u="none" strike="noStrike" dirty="0">
                <a:solidFill>
                  <a:srgbClr val="000000"/>
                </a:solidFill>
                <a:latin typeface="Arimo"/>
              </a:rPr>
              <a:t>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581068" y="2657257"/>
            <a:ext cx="7198987" cy="6356841"/>
          </a:xfrm>
          <a:custGeom>
            <a:avLst/>
            <a:gdLst/>
            <a:ahLst/>
            <a:cxnLst/>
            <a:rect l="l" t="t" r="r" b="b"/>
            <a:pathLst>
              <a:path w="7198987" h="6356841">
                <a:moveTo>
                  <a:pt x="0" y="0"/>
                </a:moveTo>
                <a:lnTo>
                  <a:pt x="7198987" y="0"/>
                </a:lnTo>
                <a:lnTo>
                  <a:pt x="7198987" y="6356841"/>
                </a:lnTo>
                <a:lnTo>
                  <a:pt x="0" y="6356841"/>
                </a:lnTo>
                <a:lnTo>
                  <a:pt x="0" y="0"/>
                </a:lnTo>
                <a:close/>
              </a:path>
            </a:pathLst>
          </a:custGeom>
          <a:blipFill>
            <a:blip r:embed="rId6"/>
            <a:stretch>
              <a:fillRect/>
            </a:stretch>
          </a:blipFill>
        </p:spPr>
      </p:sp>
      <p:sp>
        <p:nvSpPr>
          <p:cNvPr id="12" name="Freeform 12"/>
          <p:cNvSpPr/>
          <p:nvPr/>
        </p:nvSpPr>
        <p:spPr>
          <a:xfrm>
            <a:off x="6271126" y="3196183"/>
            <a:ext cx="1508929" cy="949675"/>
          </a:xfrm>
          <a:custGeom>
            <a:avLst/>
            <a:gdLst/>
            <a:ahLst/>
            <a:cxnLst/>
            <a:rect l="l" t="t" r="r" b="b"/>
            <a:pathLst>
              <a:path w="1508929" h="949675">
                <a:moveTo>
                  <a:pt x="0" y="0"/>
                </a:moveTo>
                <a:lnTo>
                  <a:pt x="1508929" y="0"/>
                </a:lnTo>
                <a:lnTo>
                  <a:pt x="1508929" y="949676"/>
                </a:lnTo>
                <a:lnTo>
                  <a:pt x="0" y="949676"/>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Techsupport</a:t>
            </a:r>
          </a:p>
        </p:txBody>
      </p:sp>
      <p:sp>
        <p:nvSpPr>
          <p:cNvPr id="16" name="TextBox 16"/>
          <p:cNvSpPr txBox="1"/>
          <p:nvPr/>
        </p:nvSpPr>
        <p:spPr>
          <a:xfrm>
            <a:off x="8542493" y="6241924"/>
            <a:ext cx="9510104" cy="107165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The telecommunications company should explore strategies to enhance tech support offerings to potentially reduce churn rates.</a:t>
            </a:r>
          </a:p>
          <a:p>
            <a:pPr>
              <a:lnSpc>
                <a:spcPts val="2824"/>
              </a:lnSpc>
            </a:pPr>
            <a:endParaRPr lang="en-US" sz="2259">
              <a:solidFill>
                <a:srgbClr val="000000"/>
              </a:solidFill>
              <a:latin typeface="Arimo"/>
            </a:endParaRPr>
          </a:p>
        </p:txBody>
      </p:sp>
      <p:sp>
        <p:nvSpPr>
          <p:cNvPr id="17" name="TextBox 17"/>
          <p:cNvSpPr txBox="1"/>
          <p:nvPr/>
        </p:nvSpPr>
        <p:spPr>
          <a:xfrm>
            <a:off x="8078257" y="3313523"/>
            <a:ext cx="9974340" cy="327153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0"/>
              </a:lnSpc>
              <a:spcBef>
                <a:spcPct val="0"/>
              </a:spcBef>
            </a:pPr>
            <a:r>
              <a:rPr lang="en-US" sz="2322" u="none" strike="noStrike">
                <a:solidFill>
                  <a:srgbClr val="000000"/>
                </a:solidFill>
                <a:latin typeface="Arimo"/>
              </a:rPr>
              <a:t>Customers with No Techsupport have the hichurn rate, at 41.6%.  the absence of Technicalsupport is associated with higher customer churn.</a:t>
            </a:r>
          </a:p>
          <a:p>
            <a:pPr marL="0" lvl="0" indent="0" algn="l">
              <a:lnSpc>
                <a:spcPts val="2900"/>
              </a:lnSpc>
              <a:spcBef>
                <a:spcPct val="0"/>
              </a:spcBef>
            </a:pPr>
            <a:r>
              <a:rPr lang="en-US" sz="2322" u="none" strike="noStrike">
                <a:solidFill>
                  <a:srgbClr val="000000"/>
                </a:solidFill>
                <a:latin typeface="Arimo"/>
              </a:rPr>
              <a:t> </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424241" y="2322130"/>
            <a:ext cx="7172295" cy="6936170"/>
          </a:xfrm>
          <a:custGeom>
            <a:avLst/>
            <a:gdLst/>
            <a:ahLst/>
            <a:cxnLst/>
            <a:rect l="l" t="t" r="r" b="b"/>
            <a:pathLst>
              <a:path w="7172295" h="6936170">
                <a:moveTo>
                  <a:pt x="0" y="0"/>
                </a:moveTo>
                <a:lnTo>
                  <a:pt x="7172295" y="0"/>
                </a:lnTo>
                <a:lnTo>
                  <a:pt x="7172295" y="6936170"/>
                </a:lnTo>
                <a:lnTo>
                  <a:pt x="0" y="6936170"/>
                </a:lnTo>
                <a:lnTo>
                  <a:pt x="0" y="0"/>
                </a:lnTo>
                <a:close/>
              </a:path>
            </a:pathLst>
          </a:custGeom>
          <a:blipFill>
            <a:blip r:embed="rId6"/>
            <a:stretch>
              <a:fillRect/>
            </a:stretch>
          </a:blipFill>
        </p:spPr>
      </p:sp>
      <p:sp>
        <p:nvSpPr>
          <p:cNvPr id="12" name="Freeform 12"/>
          <p:cNvSpPr/>
          <p:nvPr/>
        </p:nvSpPr>
        <p:spPr>
          <a:xfrm>
            <a:off x="5810287" y="3203672"/>
            <a:ext cx="1786250" cy="1245674"/>
          </a:xfrm>
          <a:custGeom>
            <a:avLst/>
            <a:gdLst/>
            <a:ahLst/>
            <a:cxnLst/>
            <a:rect l="l" t="t" r="r" b="b"/>
            <a:pathLst>
              <a:path w="1786250" h="1245674">
                <a:moveTo>
                  <a:pt x="0" y="0"/>
                </a:moveTo>
                <a:lnTo>
                  <a:pt x="1786249" y="0"/>
                </a:lnTo>
                <a:lnTo>
                  <a:pt x="1786249" y="1245674"/>
                </a:lnTo>
                <a:lnTo>
                  <a:pt x="0" y="1245674"/>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Multiplelines</a:t>
            </a:r>
          </a:p>
        </p:txBody>
      </p:sp>
      <p:sp>
        <p:nvSpPr>
          <p:cNvPr id="16" name="TextBox 16"/>
          <p:cNvSpPr txBox="1"/>
          <p:nvPr/>
        </p:nvSpPr>
        <p:spPr>
          <a:xfrm>
            <a:off x="8310375" y="7029395"/>
            <a:ext cx="9742222" cy="1424075"/>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Customers with multiple lines might not varying churn rates so much compared to those with a single line. Further analysis is needed to determine the impact.</a:t>
            </a:r>
          </a:p>
          <a:p>
            <a:pPr>
              <a:lnSpc>
                <a:spcPts val="2824"/>
              </a:lnSpc>
            </a:pPr>
            <a:endParaRPr lang="en-US" sz="2259">
              <a:solidFill>
                <a:srgbClr val="000000"/>
              </a:solidFill>
              <a:latin typeface="Arimo"/>
            </a:endParaRPr>
          </a:p>
        </p:txBody>
      </p:sp>
      <p:sp>
        <p:nvSpPr>
          <p:cNvPr id="17" name="TextBox 17"/>
          <p:cNvSpPr txBox="1"/>
          <p:nvPr/>
        </p:nvSpPr>
        <p:spPr>
          <a:xfrm>
            <a:off x="8078257" y="2618317"/>
            <a:ext cx="9974340" cy="363348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0"/>
              </a:lnSpc>
              <a:spcBef>
                <a:spcPct val="0"/>
              </a:spcBef>
            </a:pPr>
            <a:r>
              <a:rPr lang="en-US" sz="2322" u="none" strike="noStrike">
                <a:solidFill>
                  <a:srgbClr val="000000"/>
                </a:solidFill>
                <a:latin typeface="Arimo"/>
              </a:rPr>
              <a:t>Customers with Single lines have the churn rate, at  25%.  Customers with multiple lines have churn rates at 28.6% and No phone services have 25% churn rate.</a:t>
            </a:r>
          </a:p>
          <a:p>
            <a:pPr marL="0" lvl="0" indent="0" algn="l">
              <a:lnSpc>
                <a:spcPts val="2900"/>
              </a:lnSpc>
              <a:spcBef>
                <a:spcPct val="0"/>
              </a:spcBef>
            </a:pPr>
            <a:r>
              <a:rPr lang="en-US" sz="2322" u="none" strike="noStrike">
                <a:solidFill>
                  <a:srgbClr val="000000"/>
                </a:solidFill>
                <a:latin typeface="Arimo"/>
              </a:rPr>
              <a:t> </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2613960"/>
            <a:ext cx="7565340" cy="6837903"/>
          </a:xfrm>
          <a:custGeom>
            <a:avLst/>
            <a:gdLst/>
            <a:ahLst/>
            <a:cxnLst/>
            <a:rect l="l" t="t" r="r" b="b"/>
            <a:pathLst>
              <a:path w="7565340" h="6837903">
                <a:moveTo>
                  <a:pt x="0" y="0"/>
                </a:moveTo>
                <a:lnTo>
                  <a:pt x="7565340" y="0"/>
                </a:lnTo>
                <a:lnTo>
                  <a:pt x="7565340" y="6837903"/>
                </a:lnTo>
                <a:lnTo>
                  <a:pt x="0" y="6837903"/>
                </a:lnTo>
                <a:lnTo>
                  <a:pt x="0" y="0"/>
                </a:lnTo>
                <a:close/>
              </a:path>
            </a:pathLst>
          </a:custGeom>
          <a:blipFill>
            <a:blip r:embed="rId6"/>
            <a:stretch>
              <a:fillRect/>
            </a:stretch>
          </a:blipFill>
        </p:spPr>
      </p:sp>
      <p:sp>
        <p:nvSpPr>
          <p:cNvPr id="12" name="Freeform 12"/>
          <p:cNvSpPr/>
          <p:nvPr/>
        </p:nvSpPr>
        <p:spPr>
          <a:xfrm>
            <a:off x="6212396" y="3410517"/>
            <a:ext cx="1486380" cy="1042396"/>
          </a:xfrm>
          <a:custGeom>
            <a:avLst/>
            <a:gdLst/>
            <a:ahLst/>
            <a:cxnLst/>
            <a:rect l="l" t="t" r="r" b="b"/>
            <a:pathLst>
              <a:path w="1486380" h="1042396">
                <a:moveTo>
                  <a:pt x="0" y="0"/>
                </a:moveTo>
                <a:lnTo>
                  <a:pt x="1486379" y="0"/>
                </a:lnTo>
                <a:lnTo>
                  <a:pt x="1486379" y="1042396"/>
                </a:lnTo>
                <a:lnTo>
                  <a:pt x="0" y="1042396"/>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10185384" cy="550084"/>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a:solidFill>
                  <a:srgbClr val="000000"/>
                </a:solidFill>
                <a:latin typeface="Arimo Bold"/>
              </a:rPr>
              <a:t>Customer Service Type-  Steaming TV</a:t>
            </a:r>
          </a:p>
        </p:txBody>
      </p:sp>
      <p:sp>
        <p:nvSpPr>
          <p:cNvPr id="16" name="TextBox 16"/>
          <p:cNvSpPr txBox="1"/>
          <p:nvPr/>
        </p:nvSpPr>
        <p:spPr>
          <a:xfrm>
            <a:off x="8078257" y="5632675"/>
            <a:ext cx="9742222" cy="177650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the availability of Streaming TV services alone may not significantly influence customer churn. Further analysis considering additional factors is recommended to better understand the predictors of customer churn in the context of streaming TV services.</a:t>
            </a:r>
          </a:p>
          <a:p>
            <a:pPr>
              <a:lnSpc>
                <a:spcPts val="2824"/>
              </a:lnSpc>
            </a:pPr>
            <a:endParaRPr lang="en-US" sz="2259">
              <a:solidFill>
                <a:srgbClr val="000000"/>
              </a:solidFill>
              <a:latin typeface="Arimo"/>
            </a:endParaRPr>
          </a:p>
        </p:txBody>
      </p:sp>
      <p:sp>
        <p:nvSpPr>
          <p:cNvPr id="17" name="TextBox 17"/>
          <p:cNvSpPr txBox="1"/>
          <p:nvPr/>
        </p:nvSpPr>
        <p:spPr>
          <a:xfrm>
            <a:off x="8078257" y="2618317"/>
            <a:ext cx="9974340" cy="290958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0"/>
              </a:lnSpc>
              <a:spcBef>
                <a:spcPct val="0"/>
              </a:spcBef>
            </a:pPr>
            <a:r>
              <a:rPr lang="en-US" sz="2322" u="none" strike="noStrike">
                <a:solidFill>
                  <a:srgbClr val="000000"/>
                </a:solidFill>
                <a:latin typeface="Arimo"/>
              </a:rPr>
              <a:t>Customer having Steaming tv subscription and with out subscription having alomst similar churn rate 30% &amp; 33.5% respectively.</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581068" y="2505259"/>
            <a:ext cx="6977008" cy="5360114"/>
          </a:xfrm>
          <a:custGeom>
            <a:avLst/>
            <a:gdLst/>
            <a:ahLst/>
            <a:cxnLst/>
            <a:rect l="l" t="t" r="r" b="b"/>
            <a:pathLst>
              <a:path w="6977008" h="5360114">
                <a:moveTo>
                  <a:pt x="0" y="0"/>
                </a:moveTo>
                <a:lnTo>
                  <a:pt x="6977008" y="0"/>
                </a:lnTo>
                <a:lnTo>
                  <a:pt x="6977008" y="5360114"/>
                </a:lnTo>
                <a:lnTo>
                  <a:pt x="0" y="5360114"/>
                </a:lnTo>
                <a:lnTo>
                  <a:pt x="0" y="0"/>
                </a:lnTo>
                <a:close/>
              </a:path>
            </a:pathLst>
          </a:custGeom>
          <a:blipFill>
            <a:blip r:embed="rId6"/>
            <a:stretch>
              <a:fillRect/>
            </a:stretch>
          </a:blipFill>
        </p:spPr>
      </p:sp>
      <p:sp>
        <p:nvSpPr>
          <p:cNvPr id="12" name="Freeform 12"/>
          <p:cNvSpPr/>
          <p:nvPr/>
        </p:nvSpPr>
        <p:spPr>
          <a:xfrm>
            <a:off x="6498795" y="3038501"/>
            <a:ext cx="1059280" cy="1048895"/>
          </a:xfrm>
          <a:custGeom>
            <a:avLst/>
            <a:gdLst/>
            <a:ahLst/>
            <a:cxnLst/>
            <a:rect l="l" t="t" r="r" b="b"/>
            <a:pathLst>
              <a:path w="1059280" h="1048895">
                <a:moveTo>
                  <a:pt x="0" y="0"/>
                </a:moveTo>
                <a:lnTo>
                  <a:pt x="1059281" y="0"/>
                </a:lnTo>
                <a:lnTo>
                  <a:pt x="1059281" y="1048895"/>
                </a:lnTo>
                <a:lnTo>
                  <a:pt x="0" y="1048895"/>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8351462" cy="550084"/>
          </a:xfrm>
          <a:prstGeom prst="rect">
            <a:avLst/>
          </a:prstGeom>
        </p:spPr>
        <p:txBody>
          <a:bodyPr lIns="0" tIns="0" rIns="0" bIns="0" rtlCol="0" anchor="t">
            <a:spAutoFit/>
          </a:bodyPr>
          <a:lstStyle/>
          <a:p>
            <a:pPr marL="0" lvl="0" indent="0" algn="l">
              <a:lnSpc>
                <a:spcPts val="4219"/>
              </a:lnSpc>
              <a:spcBef>
                <a:spcPct val="0"/>
              </a:spcBef>
            </a:pPr>
            <a:r>
              <a:rPr lang="en-US" sz="3375" spc="-54">
                <a:solidFill>
                  <a:srgbClr val="000000"/>
                </a:solidFill>
                <a:latin typeface="Arimo Bold"/>
              </a:rPr>
              <a:t>Account information</a:t>
            </a:r>
            <a:r>
              <a:rPr lang="en-US" sz="3375" u="none" strike="noStrike" spc="-54">
                <a:solidFill>
                  <a:srgbClr val="000000"/>
                </a:solidFill>
                <a:latin typeface="Arimo Bold"/>
              </a:rPr>
              <a:t>-  Paperlessbilling</a:t>
            </a:r>
          </a:p>
        </p:txBody>
      </p:sp>
      <p:sp>
        <p:nvSpPr>
          <p:cNvPr id="16" name="TextBox 16"/>
          <p:cNvSpPr txBox="1"/>
          <p:nvPr/>
        </p:nvSpPr>
        <p:spPr>
          <a:xfrm>
            <a:off x="8078257" y="5632675"/>
            <a:ext cx="9742222" cy="2128925"/>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a:t>
            </a:r>
          </a:p>
          <a:p>
            <a:pPr>
              <a:lnSpc>
                <a:spcPts val="2822"/>
              </a:lnSpc>
            </a:pPr>
            <a:r>
              <a:rPr lang="en-US" sz="2259">
                <a:solidFill>
                  <a:srgbClr val="000000"/>
                </a:solidFill>
                <a:latin typeface="Arimo"/>
              </a:rPr>
              <a:t>Paperless billing are lack of pesonal touch, billing transperancy issue, digital fatigue and preference of simplicity. Customer with paperless billing target as autopayment which lead to more chrun.</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078257" y="2618317"/>
            <a:ext cx="9974340" cy="290958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2"/>
              </a:lnSpc>
              <a:spcBef>
                <a:spcPct val="0"/>
              </a:spcBef>
            </a:pPr>
            <a:r>
              <a:rPr lang="en-US" sz="2322" u="none" strike="noStrike">
                <a:solidFill>
                  <a:srgbClr val="000000"/>
                </a:solidFill>
                <a:latin typeface="Arimo"/>
              </a:rPr>
              <a:t>Customer having paperless billing having the churn rate at 33.6% . Customers who use Paperless Billing are churning more in comparison to their counterparts .</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3098461"/>
            <a:ext cx="7769631" cy="4840098"/>
          </a:xfrm>
          <a:custGeom>
            <a:avLst/>
            <a:gdLst/>
            <a:ahLst/>
            <a:cxnLst/>
            <a:rect l="l" t="t" r="r" b="b"/>
            <a:pathLst>
              <a:path w="7769631" h="4840098">
                <a:moveTo>
                  <a:pt x="0" y="0"/>
                </a:moveTo>
                <a:lnTo>
                  <a:pt x="7769631" y="0"/>
                </a:lnTo>
                <a:lnTo>
                  <a:pt x="7769631" y="4840097"/>
                </a:lnTo>
                <a:lnTo>
                  <a:pt x="0" y="4840097"/>
                </a:lnTo>
                <a:lnTo>
                  <a:pt x="0" y="0"/>
                </a:lnTo>
                <a:close/>
              </a:path>
            </a:pathLst>
          </a:custGeom>
          <a:blipFill>
            <a:blip r:embed="rId6"/>
            <a:stretch>
              <a:fillRect/>
            </a:stretch>
          </a:blipFill>
        </p:spPr>
      </p:sp>
      <p:sp>
        <p:nvSpPr>
          <p:cNvPr id="12" name="Freeform 12"/>
          <p:cNvSpPr/>
          <p:nvPr/>
        </p:nvSpPr>
        <p:spPr>
          <a:xfrm>
            <a:off x="5912244" y="3760901"/>
            <a:ext cx="1990822" cy="652990"/>
          </a:xfrm>
          <a:custGeom>
            <a:avLst/>
            <a:gdLst/>
            <a:ahLst/>
            <a:cxnLst/>
            <a:rect l="l" t="t" r="r" b="b"/>
            <a:pathLst>
              <a:path w="1990822" h="652990">
                <a:moveTo>
                  <a:pt x="0" y="0"/>
                </a:moveTo>
                <a:lnTo>
                  <a:pt x="1990822" y="0"/>
                </a:lnTo>
                <a:lnTo>
                  <a:pt x="1990822" y="652990"/>
                </a:lnTo>
                <a:lnTo>
                  <a:pt x="0" y="652990"/>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6374265" cy="550084"/>
          </a:xfrm>
          <a:prstGeom prst="rect">
            <a:avLst/>
          </a:prstGeom>
        </p:spPr>
        <p:txBody>
          <a:bodyPr lIns="0" tIns="0" rIns="0" bIns="0" rtlCol="0" anchor="t">
            <a:spAutoFit/>
          </a:bodyPr>
          <a:lstStyle/>
          <a:p>
            <a:pPr marL="0" lvl="0" indent="0" algn="l">
              <a:lnSpc>
                <a:spcPts val="4219"/>
              </a:lnSpc>
              <a:spcBef>
                <a:spcPct val="0"/>
              </a:spcBef>
            </a:pPr>
            <a:r>
              <a:rPr lang="en-US" sz="3375" spc="-54">
                <a:solidFill>
                  <a:srgbClr val="000000"/>
                </a:solidFill>
                <a:latin typeface="Arimo Bold"/>
              </a:rPr>
              <a:t>Account information</a:t>
            </a:r>
            <a:r>
              <a:rPr lang="en-US" sz="3375" u="none" strike="noStrike" spc="-54">
                <a:solidFill>
                  <a:srgbClr val="000000"/>
                </a:solidFill>
                <a:latin typeface="Arimo Bold"/>
              </a:rPr>
              <a:t>-  Contract</a:t>
            </a:r>
          </a:p>
        </p:txBody>
      </p:sp>
      <p:sp>
        <p:nvSpPr>
          <p:cNvPr id="16" name="TextBox 16"/>
          <p:cNvSpPr txBox="1"/>
          <p:nvPr/>
        </p:nvSpPr>
        <p:spPr>
          <a:xfrm>
            <a:off x="8078257" y="5632675"/>
            <a:ext cx="9742222" cy="1424075"/>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Because Month to month contrat have high monthly charges as compare to one year and two year contract. As month to month contract has more flexi so it is more prone to churn</a:t>
            </a:r>
          </a:p>
          <a:p>
            <a:pPr>
              <a:lnSpc>
                <a:spcPts val="2824"/>
              </a:lnSpc>
            </a:pPr>
            <a:endParaRPr lang="en-US" sz="2259">
              <a:solidFill>
                <a:srgbClr val="000000"/>
              </a:solidFill>
              <a:latin typeface="Arimo"/>
            </a:endParaRPr>
          </a:p>
        </p:txBody>
      </p:sp>
      <p:sp>
        <p:nvSpPr>
          <p:cNvPr id="17" name="TextBox 17"/>
          <p:cNvSpPr txBox="1"/>
          <p:nvPr/>
        </p:nvSpPr>
        <p:spPr>
          <a:xfrm>
            <a:off x="8078257" y="2618317"/>
            <a:ext cx="9974340" cy="290958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2"/>
              </a:lnSpc>
              <a:spcBef>
                <a:spcPct val="0"/>
              </a:spcBef>
            </a:pPr>
            <a:r>
              <a:rPr lang="en-US" sz="2322" u="none" strike="noStrike">
                <a:solidFill>
                  <a:srgbClr val="000000"/>
                </a:solidFill>
                <a:latin typeface="Arimo"/>
              </a:rPr>
              <a:t>Customers with different contract types exhibit varying churn rates. Month to Month contract having higest Churn rate . There is 43% Churn rate in Month to Month Contract</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54550" y="2651341"/>
            <a:ext cx="7772277" cy="5067950"/>
          </a:xfrm>
          <a:custGeom>
            <a:avLst/>
            <a:gdLst/>
            <a:ahLst/>
            <a:cxnLst/>
            <a:rect l="l" t="t" r="r" b="b"/>
            <a:pathLst>
              <a:path w="7772277" h="5067950">
                <a:moveTo>
                  <a:pt x="0" y="0"/>
                </a:moveTo>
                <a:lnTo>
                  <a:pt x="7772277" y="0"/>
                </a:lnTo>
                <a:lnTo>
                  <a:pt x="7772277" y="5067950"/>
                </a:lnTo>
                <a:lnTo>
                  <a:pt x="0" y="5067950"/>
                </a:lnTo>
                <a:lnTo>
                  <a:pt x="0" y="0"/>
                </a:lnTo>
                <a:close/>
              </a:path>
            </a:pathLst>
          </a:custGeom>
          <a:blipFill>
            <a:blip r:embed="rId6"/>
            <a:stretch>
              <a:fillRect/>
            </a:stretch>
          </a:blipFill>
        </p:spPr>
      </p:sp>
      <p:sp>
        <p:nvSpPr>
          <p:cNvPr id="12" name="Freeform 12"/>
          <p:cNvSpPr/>
          <p:nvPr/>
        </p:nvSpPr>
        <p:spPr>
          <a:xfrm>
            <a:off x="6236644" y="3116904"/>
            <a:ext cx="1690183" cy="563394"/>
          </a:xfrm>
          <a:custGeom>
            <a:avLst/>
            <a:gdLst/>
            <a:ahLst/>
            <a:cxnLst/>
            <a:rect l="l" t="t" r="r" b="b"/>
            <a:pathLst>
              <a:path w="1690183" h="563394">
                <a:moveTo>
                  <a:pt x="0" y="0"/>
                </a:moveTo>
                <a:lnTo>
                  <a:pt x="1690183" y="0"/>
                </a:lnTo>
                <a:lnTo>
                  <a:pt x="1690183" y="563394"/>
                </a:lnTo>
                <a:lnTo>
                  <a:pt x="0" y="563394"/>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040689" y="-5809"/>
            <a:ext cx="9954524" cy="1204999"/>
          </a:xfrm>
          <a:prstGeom prst="rect">
            <a:avLst/>
          </a:prstGeom>
        </p:spPr>
        <p:txBody>
          <a:bodyPr lIns="0" tIns="0" rIns="0" bIns="0" rtlCol="0" anchor="t">
            <a:spAutoFit/>
          </a:bodyPr>
          <a:lstStyle/>
          <a:p>
            <a:pPr>
              <a:lnSpc>
                <a:spcPts val="4716"/>
              </a:lnSpc>
            </a:pPr>
            <a:r>
              <a:rPr lang="en-US" sz="3775" spc="-60">
                <a:solidFill>
                  <a:srgbClr val="000000"/>
                </a:solidFill>
                <a:latin typeface="Arimo Bold"/>
              </a:rPr>
              <a:t>Exploratory Data Analysis (EDA) - Univariate</a:t>
            </a:r>
          </a:p>
          <a:p>
            <a:pPr algn="l">
              <a:lnSpc>
                <a:spcPts val="4719"/>
              </a:lnSpc>
            </a:pPr>
            <a:endParaRPr lang="en-US" sz="3775" spc="-60">
              <a:solidFill>
                <a:srgbClr val="000000"/>
              </a:solidFill>
              <a:latin typeface="Arimo Bold"/>
            </a:endParaRPr>
          </a:p>
        </p:txBody>
      </p:sp>
      <p:sp>
        <p:nvSpPr>
          <p:cNvPr id="15" name="TextBox 15"/>
          <p:cNvSpPr txBox="1"/>
          <p:nvPr/>
        </p:nvSpPr>
        <p:spPr>
          <a:xfrm>
            <a:off x="1528801" y="1290638"/>
            <a:ext cx="8093567" cy="550084"/>
          </a:xfrm>
          <a:prstGeom prst="rect">
            <a:avLst/>
          </a:prstGeom>
        </p:spPr>
        <p:txBody>
          <a:bodyPr lIns="0" tIns="0" rIns="0" bIns="0" rtlCol="0" anchor="t">
            <a:spAutoFit/>
          </a:bodyPr>
          <a:lstStyle/>
          <a:p>
            <a:pPr marL="0" lvl="0" indent="0" algn="l">
              <a:lnSpc>
                <a:spcPts val="4219"/>
              </a:lnSpc>
              <a:spcBef>
                <a:spcPct val="0"/>
              </a:spcBef>
            </a:pPr>
            <a:r>
              <a:rPr lang="en-US" sz="3375" spc="-54">
                <a:solidFill>
                  <a:srgbClr val="000000"/>
                </a:solidFill>
                <a:latin typeface="Arimo Bold"/>
              </a:rPr>
              <a:t>Account information</a:t>
            </a:r>
            <a:r>
              <a:rPr lang="en-US" sz="3375" u="none" strike="noStrike" spc="-54">
                <a:solidFill>
                  <a:srgbClr val="000000"/>
                </a:solidFill>
                <a:latin typeface="Arimo Bold"/>
              </a:rPr>
              <a:t>-  Payment Method</a:t>
            </a:r>
          </a:p>
        </p:txBody>
      </p:sp>
      <p:sp>
        <p:nvSpPr>
          <p:cNvPr id="16" name="TextBox 16"/>
          <p:cNvSpPr txBox="1"/>
          <p:nvPr/>
        </p:nvSpPr>
        <p:spPr>
          <a:xfrm>
            <a:off x="8078257" y="5632675"/>
            <a:ext cx="9742222" cy="2128925"/>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Electronic check openness to alternative providers. Here Customer has the control on the payment method 100% and make the payment as per their feasible time. Telecome company should encourage to chage the payment method to credit card or Bank tranfer automatic.</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078257" y="2618317"/>
            <a:ext cx="9974340" cy="254763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2"/>
              </a:lnSpc>
              <a:spcBef>
                <a:spcPct val="0"/>
              </a:spcBef>
            </a:pPr>
            <a:r>
              <a:rPr lang="en-US" sz="2322" u="none" strike="noStrike">
                <a:solidFill>
                  <a:srgbClr val="000000"/>
                </a:solidFill>
                <a:latin typeface="Arimo"/>
              </a:rPr>
              <a:t>Customers with Electronic check payment method have high churn rate at 45% as compare to other payment method.</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4" y="1914526"/>
            <a:ext cx="8400965" cy="3700462"/>
          </a:xfrm>
          <a:custGeom>
            <a:avLst/>
            <a:gdLst/>
            <a:ahLst/>
            <a:cxnLst/>
            <a:rect l="l" t="t" r="r" b="b"/>
            <a:pathLst>
              <a:path w="8137094" h="3696074">
                <a:moveTo>
                  <a:pt x="0" y="0"/>
                </a:moveTo>
                <a:lnTo>
                  <a:pt x="8137095" y="0"/>
                </a:lnTo>
                <a:lnTo>
                  <a:pt x="8137095" y="3696074"/>
                </a:lnTo>
                <a:lnTo>
                  <a:pt x="0" y="3696074"/>
                </a:lnTo>
                <a:lnTo>
                  <a:pt x="0" y="0"/>
                </a:lnTo>
                <a:close/>
              </a:path>
            </a:pathLst>
          </a:custGeom>
          <a:blipFill>
            <a:blip r:embed="rId6"/>
            <a:stretch>
              <a:fillRect/>
            </a:stretch>
          </a:blipFill>
        </p:spPr>
      </p:sp>
      <p:sp>
        <p:nvSpPr>
          <p:cNvPr id="12" name="Freeform 12"/>
          <p:cNvSpPr/>
          <p:nvPr/>
        </p:nvSpPr>
        <p:spPr>
          <a:xfrm>
            <a:off x="8799592" y="1928813"/>
            <a:ext cx="9488407" cy="3709637"/>
          </a:xfrm>
          <a:custGeom>
            <a:avLst/>
            <a:gdLst/>
            <a:ahLst/>
            <a:cxnLst/>
            <a:rect l="l" t="t" r="r" b="b"/>
            <a:pathLst>
              <a:path w="9801004" h="3662435">
                <a:moveTo>
                  <a:pt x="0" y="0"/>
                </a:moveTo>
                <a:lnTo>
                  <a:pt x="9801004" y="0"/>
                </a:lnTo>
                <a:lnTo>
                  <a:pt x="9801004" y="3662435"/>
                </a:lnTo>
                <a:lnTo>
                  <a:pt x="0" y="3662435"/>
                </a:lnTo>
                <a:lnTo>
                  <a:pt x="0" y="0"/>
                </a:lnTo>
                <a:close/>
              </a:path>
            </a:pathLst>
          </a:custGeom>
          <a:blipFill>
            <a:blip r:embed="rId7"/>
            <a:stretch>
              <a:fillRect t="-1230" b="-1230"/>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1986743" y="301994"/>
            <a:ext cx="8625365" cy="1170341"/>
          </a:xfrm>
          <a:prstGeom prst="rect">
            <a:avLst/>
          </a:prstGeom>
        </p:spPr>
        <p:txBody>
          <a:bodyPr lIns="0" tIns="0" rIns="0" bIns="0" rtlCol="0" anchor="t">
            <a:spAutoFit/>
          </a:bodyPr>
          <a:lstStyle/>
          <a:p>
            <a:pPr>
              <a:lnSpc>
                <a:spcPts val="4559"/>
              </a:lnSpc>
            </a:pPr>
            <a:r>
              <a:rPr lang="en-US" sz="3650" spc="-58" dirty="0">
                <a:solidFill>
                  <a:srgbClr val="000000"/>
                </a:solidFill>
                <a:latin typeface="Arimo Bold"/>
              </a:rPr>
              <a:t>Exploratory Data Analysis (EDA)</a:t>
            </a:r>
          </a:p>
          <a:p>
            <a:pPr algn="l">
              <a:lnSpc>
                <a:spcPts val="4562"/>
              </a:lnSpc>
            </a:pPr>
            <a:endParaRPr lang="en-US" sz="3650" spc="-58" dirty="0">
              <a:solidFill>
                <a:srgbClr val="000000"/>
              </a:solidFill>
              <a:latin typeface="Arimo Bold"/>
            </a:endParaRPr>
          </a:p>
        </p:txBody>
      </p:sp>
      <p:sp>
        <p:nvSpPr>
          <p:cNvPr id="15" name="TextBox 15"/>
          <p:cNvSpPr txBox="1"/>
          <p:nvPr/>
        </p:nvSpPr>
        <p:spPr>
          <a:xfrm>
            <a:off x="8799593" y="5989080"/>
            <a:ext cx="9175811" cy="966930"/>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Tenure groups of 1-12 and 13–24 are churning more which can be intuitively understood from the fact that teens and early 20s customers are changing their telecom services more frequently and thus are not so loyal customers</a:t>
            </a:r>
          </a:p>
        </p:txBody>
      </p:sp>
      <p:sp>
        <p:nvSpPr>
          <p:cNvPr id="16" name="TextBox 16"/>
          <p:cNvSpPr txBox="1"/>
          <p:nvPr/>
        </p:nvSpPr>
        <p:spPr>
          <a:xfrm>
            <a:off x="279970" y="5989080"/>
            <a:ext cx="7990559" cy="966930"/>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if we would look at the One year of Tenure by Making by fracting monthy then we are able to see 1st Month have more churn followed by 2nd, 3rd and 4th Month</a:t>
            </a:r>
          </a:p>
        </p:txBody>
      </p:sp>
      <p:sp>
        <p:nvSpPr>
          <p:cNvPr id="17" name="TextBox 17"/>
          <p:cNvSpPr txBox="1"/>
          <p:nvPr/>
        </p:nvSpPr>
        <p:spPr>
          <a:xfrm>
            <a:off x="279970" y="7680518"/>
            <a:ext cx="17695434" cy="1577782"/>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Bold"/>
              </a:rPr>
              <a:t>Insight :</a:t>
            </a:r>
            <a:r>
              <a:rPr lang="en-US" sz="2032" u="none" strike="noStrike">
                <a:solidFill>
                  <a:srgbClr val="000000"/>
                </a:solidFill>
                <a:latin typeface="Arimo"/>
              </a:rPr>
              <a:t> New Customer : -Customers who have recently joined the telecom service are more prone to churn. Perhaps they encountered issues or found a better deal elsewhere</a:t>
            </a:r>
          </a:p>
          <a:p>
            <a:pPr marL="0" lvl="0" indent="0" algn="just">
              <a:lnSpc>
                <a:spcPts val="2540"/>
              </a:lnSpc>
              <a:spcBef>
                <a:spcPct val="0"/>
              </a:spcBef>
            </a:pPr>
            <a:r>
              <a:rPr lang="en-US" sz="2032" u="none" strike="noStrike">
                <a:solidFill>
                  <a:srgbClr val="000000"/>
                </a:solidFill>
                <a:latin typeface="Arimo"/>
              </a:rPr>
              <a:t>                  Long-Term Loyal Customers: On the other hand, customers with longer tenure tend to stay. Their loyalty could be attributed to positive experiences, trust, or inertia like reliable Service, Excellent Cutomer support, Transparent Billing, Customized offer, Community engagement and consisency network upgrade </a:t>
            </a: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48" y="-31187"/>
            <a:ext cx="18301713" cy="10315344"/>
          </a:xfrm>
          <a:custGeom>
            <a:avLst/>
            <a:gdLst/>
            <a:ahLst/>
            <a:cxnLst/>
            <a:rect l="l" t="t" r="r" b="b"/>
            <a:pathLst>
              <a:path w="18301713" h="10315344">
                <a:moveTo>
                  <a:pt x="0" y="0"/>
                </a:moveTo>
                <a:lnTo>
                  <a:pt x="18301713" y="0"/>
                </a:lnTo>
                <a:lnTo>
                  <a:pt x="18301713" y="10315345"/>
                </a:lnTo>
                <a:lnTo>
                  <a:pt x="0" y="10315345"/>
                </a:lnTo>
                <a:lnTo>
                  <a:pt x="0" y="0"/>
                </a:lnTo>
                <a:close/>
              </a:path>
            </a:pathLst>
          </a:custGeom>
          <a:blipFill>
            <a:blip r:embed="rId2"/>
            <a:stretch>
              <a:fillRect/>
            </a:stretch>
          </a:blipFill>
        </p:spPr>
      </p:sp>
      <p:sp>
        <p:nvSpPr>
          <p:cNvPr id="3" name="Freeform 3"/>
          <p:cNvSpPr/>
          <p:nvPr/>
        </p:nvSpPr>
        <p:spPr>
          <a:xfrm>
            <a:off x="133436" y="113763"/>
            <a:ext cx="617577" cy="995870"/>
          </a:xfrm>
          <a:custGeom>
            <a:avLst/>
            <a:gdLst/>
            <a:ahLst/>
            <a:cxnLst/>
            <a:rect l="l" t="t" r="r" b="b"/>
            <a:pathLst>
              <a:path w="617577" h="995870">
                <a:moveTo>
                  <a:pt x="0" y="0"/>
                </a:moveTo>
                <a:lnTo>
                  <a:pt x="617576" y="0"/>
                </a:lnTo>
                <a:lnTo>
                  <a:pt x="617576" y="995869"/>
                </a:lnTo>
                <a:lnTo>
                  <a:pt x="0" y="995869"/>
                </a:lnTo>
                <a:lnTo>
                  <a:pt x="0" y="0"/>
                </a:lnTo>
                <a:close/>
              </a:path>
            </a:pathLst>
          </a:custGeom>
          <a:blipFill>
            <a:blip r:embed="rId3"/>
            <a:stretch>
              <a:fillRect r="-2"/>
            </a:stretch>
          </a:blipFill>
        </p:spPr>
      </p:sp>
      <p:sp>
        <p:nvSpPr>
          <p:cNvPr id="4" name="Freeform 4"/>
          <p:cNvSpPr/>
          <p:nvPr/>
        </p:nvSpPr>
        <p:spPr>
          <a:xfrm>
            <a:off x="16056229" y="9279220"/>
            <a:ext cx="2089236" cy="995870"/>
          </a:xfrm>
          <a:custGeom>
            <a:avLst/>
            <a:gdLst/>
            <a:ahLst/>
            <a:cxnLst/>
            <a:rect l="l" t="t" r="r" b="b"/>
            <a:pathLst>
              <a:path w="2089236" h="995870">
                <a:moveTo>
                  <a:pt x="0" y="0"/>
                </a:moveTo>
                <a:lnTo>
                  <a:pt x="2089236" y="0"/>
                </a:lnTo>
                <a:lnTo>
                  <a:pt x="2089236" y="995869"/>
                </a:lnTo>
                <a:lnTo>
                  <a:pt x="0" y="995869"/>
                </a:lnTo>
                <a:lnTo>
                  <a:pt x="0" y="0"/>
                </a:lnTo>
                <a:close/>
              </a:path>
            </a:pathLst>
          </a:custGeom>
          <a:blipFill>
            <a:blip r:embed="rId4"/>
            <a:stretch>
              <a:fillRect/>
            </a:stretch>
          </a:blipFill>
        </p:spPr>
      </p:sp>
      <p:sp>
        <p:nvSpPr>
          <p:cNvPr id="5" name="Freeform 5"/>
          <p:cNvSpPr/>
          <p:nvPr/>
        </p:nvSpPr>
        <p:spPr>
          <a:xfrm>
            <a:off x="15021357" y="1426636"/>
            <a:ext cx="3133207" cy="1895590"/>
          </a:xfrm>
          <a:custGeom>
            <a:avLst/>
            <a:gdLst/>
            <a:ahLst/>
            <a:cxnLst/>
            <a:rect l="l" t="t" r="r" b="b"/>
            <a:pathLst>
              <a:path w="3133207" h="1895590">
                <a:moveTo>
                  <a:pt x="0" y="0"/>
                </a:moveTo>
                <a:lnTo>
                  <a:pt x="3133207" y="0"/>
                </a:lnTo>
                <a:lnTo>
                  <a:pt x="3133207" y="1895590"/>
                </a:lnTo>
                <a:lnTo>
                  <a:pt x="0" y="1895590"/>
                </a:lnTo>
                <a:lnTo>
                  <a:pt x="0" y="0"/>
                </a:lnTo>
                <a:close/>
              </a:path>
            </a:pathLst>
          </a:custGeom>
          <a:blipFill>
            <a:blip r:embed="rId5"/>
            <a:stretch>
              <a:fillRect/>
            </a:stretch>
          </a:blipFill>
        </p:spPr>
      </p:sp>
      <p:sp>
        <p:nvSpPr>
          <p:cNvPr id="6" name="Freeform 6"/>
          <p:cNvSpPr/>
          <p:nvPr/>
        </p:nvSpPr>
        <p:spPr>
          <a:xfrm>
            <a:off x="13237143" y="0"/>
            <a:ext cx="1440671" cy="1745306"/>
          </a:xfrm>
          <a:custGeom>
            <a:avLst/>
            <a:gdLst/>
            <a:ahLst/>
            <a:cxnLst/>
            <a:rect l="l" t="t" r="r" b="b"/>
            <a:pathLst>
              <a:path w="1440671" h="1745306">
                <a:moveTo>
                  <a:pt x="0" y="0"/>
                </a:moveTo>
                <a:lnTo>
                  <a:pt x="1440671" y="0"/>
                </a:lnTo>
                <a:lnTo>
                  <a:pt x="1440671" y="1745306"/>
                </a:lnTo>
                <a:lnTo>
                  <a:pt x="0" y="174530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436" y="7976085"/>
            <a:ext cx="2134567" cy="2134567"/>
          </a:xfrm>
          <a:custGeom>
            <a:avLst/>
            <a:gdLst/>
            <a:ahLst/>
            <a:cxnLst/>
            <a:rect l="l" t="t" r="r" b="b"/>
            <a:pathLst>
              <a:path w="2134567" h="2134567">
                <a:moveTo>
                  <a:pt x="0" y="0"/>
                </a:moveTo>
                <a:lnTo>
                  <a:pt x="2134566" y="0"/>
                </a:lnTo>
                <a:lnTo>
                  <a:pt x="2134566" y="2134567"/>
                </a:lnTo>
                <a:lnTo>
                  <a:pt x="0" y="2134567"/>
                </a:lnTo>
                <a:lnTo>
                  <a:pt x="0" y="0"/>
                </a:lnTo>
                <a:close/>
              </a:path>
            </a:pathLst>
          </a:custGeom>
          <a:blipFill>
            <a:blip r:embed="rId8"/>
            <a:stretch>
              <a:fillRect/>
            </a:stretch>
          </a:blipFill>
        </p:spPr>
      </p:sp>
      <p:sp>
        <p:nvSpPr>
          <p:cNvPr id="8" name="Freeform 8"/>
          <p:cNvSpPr/>
          <p:nvPr/>
        </p:nvSpPr>
        <p:spPr>
          <a:xfrm>
            <a:off x="2860900" y="7976085"/>
            <a:ext cx="2089207" cy="2134567"/>
          </a:xfrm>
          <a:custGeom>
            <a:avLst/>
            <a:gdLst/>
            <a:ahLst/>
            <a:cxnLst/>
            <a:rect l="l" t="t" r="r" b="b"/>
            <a:pathLst>
              <a:path w="2089207" h="2134567">
                <a:moveTo>
                  <a:pt x="0" y="0"/>
                </a:moveTo>
                <a:lnTo>
                  <a:pt x="2089208" y="0"/>
                </a:lnTo>
                <a:lnTo>
                  <a:pt x="2089208" y="2134567"/>
                </a:lnTo>
                <a:lnTo>
                  <a:pt x="0" y="2134567"/>
                </a:lnTo>
                <a:lnTo>
                  <a:pt x="0" y="0"/>
                </a:lnTo>
                <a:close/>
              </a:path>
            </a:pathLst>
          </a:custGeom>
          <a:blipFill>
            <a:blip r:embed="rId9"/>
            <a:stretch>
              <a:fillRect/>
            </a:stretch>
          </a:blipFill>
        </p:spPr>
      </p:sp>
      <p:sp>
        <p:nvSpPr>
          <p:cNvPr id="9" name="Freeform 9"/>
          <p:cNvSpPr/>
          <p:nvPr/>
        </p:nvSpPr>
        <p:spPr>
          <a:xfrm>
            <a:off x="5514570" y="7827185"/>
            <a:ext cx="2150569" cy="2477852"/>
          </a:xfrm>
          <a:custGeom>
            <a:avLst/>
            <a:gdLst/>
            <a:ahLst/>
            <a:cxnLst/>
            <a:rect l="l" t="t" r="r" b="b"/>
            <a:pathLst>
              <a:path w="2150569" h="2477852">
                <a:moveTo>
                  <a:pt x="0" y="0"/>
                </a:moveTo>
                <a:lnTo>
                  <a:pt x="2150570" y="0"/>
                </a:lnTo>
                <a:lnTo>
                  <a:pt x="2150570" y="2477853"/>
                </a:lnTo>
                <a:lnTo>
                  <a:pt x="0" y="2477853"/>
                </a:lnTo>
                <a:lnTo>
                  <a:pt x="0" y="0"/>
                </a:lnTo>
                <a:close/>
              </a:path>
            </a:pathLst>
          </a:custGeom>
          <a:blipFill>
            <a:blip r:embed="rId10"/>
            <a:stretch>
              <a:fillRect/>
            </a:stretch>
          </a:blipFill>
        </p:spPr>
      </p:sp>
      <p:sp>
        <p:nvSpPr>
          <p:cNvPr id="12" name="TextBox 12"/>
          <p:cNvSpPr txBox="1"/>
          <p:nvPr/>
        </p:nvSpPr>
        <p:spPr>
          <a:xfrm>
            <a:off x="1177973" y="1166708"/>
            <a:ext cx="8640143" cy="513602"/>
          </a:xfrm>
          <a:prstGeom prst="rect">
            <a:avLst/>
          </a:prstGeom>
        </p:spPr>
        <p:txBody>
          <a:bodyPr lIns="0" tIns="0" rIns="0" bIns="0" rtlCol="0" anchor="t">
            <a:spAutoFit/>
          </a:bodyPr>
          <a:lstStyle/>
          <a:p>
            <a:pPr algn="l">
              <a:lnSpc>
                <a:spcPts val="3888"/>
              </a:lnSpc>
            </a:pPr>
            <a:r>
              <a:rPr lang="en-US" sz="3600" spc="33" dirty="0" smtClean="0">
                <a:solidFill>
                  <a:srgbClr val="FFFFFF"/>
                </a:solidFill>
                <a:latin typeface="Adobe Garamond Pro Bold" panose="02020702060506020403" pitchFamily="18" charset="0"/>
              </a:rPr>
              <a:t>Participants:</a:t>
            </a:r>
            <a:endParaRPr lang="en-US" sz="3600" spc="33" dirty="0">
              <a:solidFill>
                <a:srgbClr val="FFFFFF"/>
              </a:solidFill>
              <a:latin typeface="Adobe Garamond Pro Bold" panose="02020702060506020403" pitchFamily="18" charset="0"/>
            </a:endParaRPr>
          </a:p>
        </p:txBody>
      </p:sp>
      <p:sp>
        <p:nvSpPr>
          <p:cNvPr id="13" name="TextBox 13"/>
          <p:cNvSpPr txBox="1"/>
          <p:nvPr/>
        </p:nvSpPr>
        <p:spPr>
          <a:xfrm>
            <a:off x="1066800" y="2098313"/>
            <a:ext cx="10762269" cy="5555367"/>
          </a:xfrm>
          <a:prstGeom prst="rect">
            <a:avLst/>
          </a:prstGeom>
        </p:spPr>
        <p:txBody>
          <a:bodyPr lIns="0" tIns="0" rIns="0" bIns="0" rtlCol="0" anchor="t">
            <a:spAutoFit/>
          </a:bodyPr>
          <a:lstStyle/>
          <a:p>
            <a:pPr algn="l">
              <a:lnSpc>
                <a:spcPct val="150000"/>
              </a:lnSpc>
            </a:pPr>
            <a:r>
              <a:rPr lang="en-US" sz="3200" b="1" spc="26" dirty="0">
                <a:solidFill>
                  <a:srgbClr val="002060"/>
                </a:solidFill>
                <a:latin typeface="Algerian" panose="04020705040A02060702" pitchFamily="82" charset="0"/>
                <a:ea typeface="Tahoma" panose="020B0604030504040204" pitchFamily="34" charset="0"/>
                <a:cs typeface="Tahoma" panose="020B0604030504040204" pitchFamily="34" charset="0"/>
              </a:rPr>
              <a:t>Mr. Dillip Meher</a:t>
            </a:r>
          </a:p>
          <a:p>
            <a:pPr algn="l">
              <a:lnSpc>
                <a:spcPct val="150000"/>
              </a:lnSpc>
            </a:pPr>
            <a:r>
              <a:rPr lang="en-US" sz="3200" b="1" spc="26" dirty="0">
                <a:solidFill>
                  <a:srgbClr val="002060"/>
                </a:solidFill>
                <a:latin typeface="Algerian" panose="04020705040A02060702" pitchFamily="82" charset="0"/>
                <a:ea typeface="Tahoma" panose="020B0604030504040204" pitchFamily="34" charset="0"/>
                <a:cs typeface="Tahoma" panose="020B0604030504040204" pitchFamily="34" charset="0"/>
              </a:rPr>
              <a:t>Ms. Dipanwita Das </a:t>
            </a:r>
            <a:r>
              <a:rPr lang="en-US" sz="3200" b="1" spc="26" dirty="0" smtClean="0">
                <a:solidFill>
                  <a:srgbClr val="002060"/>
                </a:solidFill>
                <a:latin typeface="Algerian" panose="04020705040A02060702" pitchFamily="82" charset="0"/>
                <a:ea typeface="Tahoma" panose="020B0604030504040204" pitchFamily="34" charset="0"/>
                <a:cs typeface="Tahoma" panose="020B0604030504040204" pitchFamily="34" charset="0"/>
              </a:rPr>
              <a:t>CHAKRABARTY</a:t>
            </a:r>
            <a:endParaRPr lang="en-US" sz="3200" b="1" spc="26" dirty="0">
              <a:solidFill>
                <a:srgbClr val="002060"/>
              </a:solidFill>
              <a:latin typeface="Algerian" panose="04020705040A02060702" pitchFamily="82" charset="0"/>
              <a:ea typeface="Tahoma" panose="020B0604030504040204" pitchFamily="34" charset="0"/>
              <a:cs typeface="Tahoma" panose="020B0604030504040204" pitchFamily="34" charset="0"/>
            </a:endParaRPr>
          </a:p>
          <a:p>
            <a:pPr algn="l">
              <a:lnSpc>
                <a:spcPct val="150000"/>
              </a:lnSpc>
            </a:pPr>
            <a:r>
              <a:rPr lang="en-US" sz="3200" b="1" spc="25" dirty="0">
                <a:solidFill>
                  <a:srgbClr val="002060"/>
                </a:solidFill>
                <a:latin typeface="Algerian" panose="04020705040A02060702" pitchFamily="82" charset="0"/>
                <a:ea typeface="Tahoma" panose="020B0604030504040204" pitchFamily="34" charset="0"/>
                <a:cs typeface="Tahoma" panose="020B0604030504040204" pitchFamily="34" charset="0"/>
              </a:rPr>
              <a:t>Ms. Sweta Dixit</a:t>
            </a:r>
          </a:p>
          <a:p>
            <a:pPr algn="l">
              <a:lnSpc>
                <a:spcPct val="150000"/>
              </a:lnSpc>
            </a:pPr>
            <a:r>
              <a:rPr lang="en-US" sz="3200" b="1" spc="25" dirty="0" smtClean="0">
                <a:solidFill>
                  <a:srgbClr val="002060"/>
                </a:solidFill>
                <a:latin typeface="Algerian" panose="04020705040A02060702" pitchFamily="82" charset="0"/>
                <a:ea typeface="Tahoma" panose="020B0604030504040204" pitchFamily="34" charset="0"/>
                <a:cs typeface="Tahoma" panose="020B0604030504040204" pitchFamily="34" charset="0"/>
              </a:rPr>
              <a:t>Mr</a:t>
            </a:r>
            <a:r>
              <a:rPr lang="en-US" sz="3200" b="1" spc="25" dirty="0">
                <a:solidFill>
                  <a:srgbClr val="002060"/>
                </a:solidFill>
                <a:latin typeface="Algerian" panose="04020705040A02060702" pitchFamily="82" charset="0"/>
                <a:ea typeface="Tahoma" panose="020B0604030504040204" pitchFamily="34" charset="0"/>
                <a:cs typeface="Tahoma" panose="020B0604030504040204" pitchFamily="34" charset="0"/>
              </a:rPr>
              <a:t>. Shobhit sharan</a:t>
            </a:r>
          </a:p>
          <a:p>
            <a:pPr algn="l">
              <a:lnSpc>
                <a:spcPct val="150000"/>
              </a:lnSpc>
            </a:pPr>
            <a:r>
              <a:rPr lang="en-US" sz="3200" b="1" spc="26" dirty="0">
                <a:solidFill>
                  <a:srgbClr val="002060"/>
                </a:solidFill>
                <a:latin typeface="Algerian" panose="04020705040A02060702" pitchFamily="82" charset="0"/>
                <a:ea typeface="Tahoma" panose="020B0604030504040204" pitchFamily="34" charset="0"/>
                <a:cs typeface="Tahoma" panose="020B0604030504040204" pitchFamily="34" charset="0"/>
              </a:rPr>
              <a:t>Mr. Sudhanshu Mittal</a:t>
            </a:r>
          </a:p>
          <a:p>
            <a:pPr algn="l">
              <a:lnSpc>
                <a:spcPct val="150000"/>
              </a:lnSpc>
            </a:pPr>
            <a:r>
              <a:rPr lang="en-US" sz="3200" b="1" spc="26" dirty="0">
                <a:solidFill>
                  <a:srgbClr val="002060"/>
                </a:solidFill>
                <a:latin typeface="Algerian" panose="04020705040A02060702" pitchFamily="82" charset="0"/>
                <a:ea typeface="Tahoma" panose="020B0604030504040204" pitchFamily="34" charset="0"/>
                <a:cs typeface="Tahoma" panose="020B0604030504040204" pitchFamily="34" charset="0"/>
              </a:rPr>
              <a:t>Ms. Suchismita Dash</a:t>
            </a:r>
          </a:p>
          <a:p>
            <a:pPr>
              <a:lnSpc>
                <a:spcPct val="150000"/>
              </a:lnSpc>
            </a:pPr>
            <a:r>
              <a:rPr lang="en-US" sz="3200" b="1" spc="26" dirty="0">
                <a:solidFill>
                  <a:srgbClr val="002060"/>
                </a:solidFill>
                <a:latin typeface="Algerian" panose="04020705040A02060702" pitchFamily="82" charset="0"/>
                <a:ea typeface="Tahoma" panose="020B0604030504040204" pitchFamily="34" charset="0"/>
                <a:cs typeface="Tahoma" panose="020B0604030504040204" pitchFamily="34" charset="0"/>
              </a:rPr>
              <a:t>Mr. Gaurav Maheshwari</a:t>
            </a:r>
          </a:p>
          <a:p>
            <a:pPr algn="l">
              <a:lnSpc>
                <a:spcPts val="3041"/>
              </a:lnSpc>
            </a:pPr>
            <a:endParaRPr lang="en-US" sz="2816" spc="26" dirty="0">
              <a:solidFill>
                <a:srgbClr val="FFFFFF"/>
              </a:solidFill>
              <a:latin typeface="TT Rounds Condensed"/>
            </a:endParaRPr>
          </a:p>
        </p:txBody>
      </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56463" y="113763"/>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12344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9444039" y="2400300"/>
            <a:ext cx="8470150" cy="4504567"/>
          </a:xfrm>
          <a:custGeom>
            <a:avLst/>
            <a:gdLst/>
            <a:ahLst/>
            <a:cxnLst/>
            <a:rect l="l" t="t" r="r" b="b"/>
            <a:pathLst>
              <a:path w="8458585" h="2186854">
                <a:moveTo>
                  <a:pt x="0" y="0"/>
                </a:moveTo>
                <a:lnTo>
                  <a:pt x="8458585" y="0"/>
                </a:lnTo>
                <a:lnTo>
                  <a:pt x="8458585" y="2186854"/>
                </a:lnTo>
                <a:lnTo>
                  <a:pt x="0" y="2186854"/>
                </a:lnTo>
                <a:lnTo>
                  <a:pt x="0" y="0"/>
                </a:lnTo>
                <a:close/>
              </a:path>
            </a:pathLst>
          </a:custGeom>
          <a:blipFill>
            <a:blip r:embed="rId6"/>
            <a:stretch>
              <a:fillRect/>
            </a:stretch>
          </a:blipFill>
        </p:spPr>
      </p:sp>
      <p:sp>
        <p:nvSpPr>
          <p:cNvPr id="12" name="Freeform 12"/>
          <p:cNvSpPr/>
          <p:nvPr/>
        </p:nvSpPr>
        <p:spPr>
          <a:xfrm>
            <a:off x="235403" y="2322946"/>
            <a:ext cx="8984797" cy="4581921"/>
          </a:xfrm>
          <a:custGeom>
            <a:avLst/>
            <a:gdLst/>
            <a:ahLst/>
            <a:cxnLst/>
            <a:rect l="l" t="t" r="r" b="b"/>
            <a:pathLst>
              <a:path w="17888801" h="4581921">
                <a:moveTo>
                  <a:pt x="0" y="0"/>
                </a:moveTo>
                <a:lnTo>
                  <a:pt x="17888801" y="0"/>
                </a:lnTo>
                <a:lnTo>
                  <a:pt x="17888801" y="4581920"/>
                </a:lnTo>
                <a:lnTo>
                  <a:pt x="0" y="4581920"/>
                </a:lnTo>
                <a:lnTo>
                  <a:pt x="0" y="0"/>
                </a:lnTo>
                <a:close/>
              </a:path>
            </a:pathLst>
          </a:custGeom>
          <a:blipFill>
            <a:blip r:embed="rId7"/>
            <a:stretch>
              <a:fillRect/>
            </a:stretch>
          </a:blipFill>
        </p:spPr>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762000" y="7398875"/>
            <a:ext cx="15076204" cy="1282402"/>
          </a:xfrm>
          <a:prstGeom prst="rect">
            <a:avLst/>
          </a:prstGeom>
        </p:spPr>
        <p:txBody>
          <a:bodyPr wrap="square" lIns="0" tIns="0" rIns="0" bIns="0" rtlCol="0" anchor="t">
            <a:spAutoFit/>
          </a:bodyPr>
          <a:lstStyle/>
          <a:p>
            <a:pPr algn="just">
              <a:lnSpc>
                <a:spcPts val="2538"/>
              </a:lnSpc>
            </a:pPr>
            <a:r>
              <a:rPr lang="en-US" sz="2032" dirty="0">
                <a:solidFill>
                  <a:srgbClr val="000000"/>
                </a:solidFill>
                <a:latin typeface="Arimo Bold"/>
              </a:rPr>
              <a:t>Monthly Charges and Total Charges </a:t>
            </a:r>
            <a:r>
              <a:rPr lang="en-US" sz="2032" dirty="0" smtClean="0">
                <a:solidFill>
                  <a:srgbClr val="000000"/>
                </a:solidFill>
                <a:latin typeface="Arimo Bold"/>
              </a:rPr>
              <a:t>Relationship:</a:t>
            </a:r>
          </a:p>
          <a:p>
            <a:pPr lvl="0" algn="just">
              <a:lnSpc>
                <a:spcPts val="2540"/>
              </a:lnSpc>
              <a:spcBef>
                <a:spcPct val="0"/>
              </a:spcBef>
            </a:pPr>
            <a:endParaRPr lang="en-US" sz="2032" dirty="0" smtClean="0">
              <a:solidFill>
                <a:srgbClr val="000000"/>
              </a:solidFill>
              <a:latin typeface="Arimo"/>
            </a:endParaRPr>
          </a:p>
          <a:p>
            <a:pPr lvl="0" algn="just">
              <a:lnSpc>
                <a:spcPts val="2540"/>
              </a:lnSpc>
              <a:spcBef>
                <a:spcPct val="0"/>
              </a:spcBef>
            </a:pPr>
            <a:r>
              <a:rPr lang="en-US" sz="2032" dirty="0" smtClean="0">
                <a:solidFill>
                  <a:srgbClr val="000000"/>
                </a:solidFill>
                <a:latin typeface="Arimo"/>
              </a:rPr>
              <a:t>Higher </a:t>
            </a:r>
            <a:r>
              <a:rPr lang="en-US" sz="2032" dirty="0">
                <a:solidFill>
                  <a:srgbClr val="000000"/>
                </a:solidFill>
                <a:latin typeface="Arimo"/>
              </a:rPr>
              <a:t>monthly charges often lead to shorter tenure as customers may find the cost unsustainable. Consequently, their total charges are lower due to the shorter duration. This combination of high monthly fees and short tenure contributes to a higher churn rate.</a:t>
            </a:r>
          </a:p>
        </p:txBody>
      </p:sp>
      <p:sp>
        <p:nvSpPr>
          <p:cNvPr id="15" name="TextBox 15"/>
          <p:cNvSpPr txBox="1"/>
          <p:nvPr/>
        </p:nvSpPr>
        <p:spPr>
          <a:xfrm>
            <a:off x="5405794" y="926953"/>
            <a:ext cx="6950937" cy="692497"/>
          </a:xfrm>
          <a:prstGeom prst="rect">
            <a:avLst/>
          </a:prstGeom>
        </p:spPr>
        <p:txBody>
          <a:bodyPr lIns="0" tIns="0" rIns="0" bIns="0" rtlCol="0" anchor="t">
            <a:spAutoFit/>
          </a:bodyPr>
          <a:lstStyle/>
          <a:p>
            <a:pPr algn="ctr">
              <a:lnSpc>
                <a:spcPts val="5399"/>
              </a:lnSpc>
              <a:spcBef>
                <a:spcPct val="0"/>
              </a:spcBef>
            </a:pPr>
            <a:r>
              <a:rPr lang="en-US" sz="4499" spc="42" dirty="0" smtClean="0">
                <a:solidFill>
                  <a:srgbClr val="000000"/>
                </a:solidFill>
                <a:latin typeface="TT Rounds Condensed Bold"/>
              </a:rPr>
              <a:t>Bivariate Analysis </a:t>
            </a:r>
            <a:r>
              <a:rPr lang="en-US" sz="4499" spc="42" dirty="0">
                <a:solidFill>
                  <a:srgbClr val="000000"/>
                </a:solidFill>
                <a:latin typeface="TT Rounds Condensed Bold"/>
              </a:rPr>
              <a:t>-EDA</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TextBox 11"/>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2" name="TextBox 12"/>
          <p:cNvSpPr txBox="1"/>
          <p:nvPr/>
        </p:nvSpPr>
        <p:spPr>
          <a:xfrm>
            <a:off x="1986743" y="301994"/>
            <a:ext cx="8625365" cy="1170341"/>
          </a:xfrm>
          <a:prstGeom prst="rect">
            <a:avLst/>
          </a:prstGeom>
        </p:spPr>
        <p:txBody>
          <a:bodyPr lIns="0" tIns="0" rIns="0" bIns="0" rtlCol="0" anchor="t">
            <a:spAutoFit/>
          </a:bodyPr>
          <a:lstStyle/>
          <a:p>
            <a:pPr>
              <a:lnSpc>
                <a:spcPts val="4559"/>
              </a:lnSpc>
            </a:pPr>
            <a:r>
              <a:rPr lang="en-US" sz="3650" spc="-58">
                <a:solidFill>
                  <a:srgbClr val="000000"/>
                </a:solidFill>
                <a:latin typeface="Arimo Bold"/>
              </a:rPr>
              <a:t>Exploratory Data Analysis (EDA)</a:t>
            </a:r>
          </a:p>
          <a:p>
            <a:pPr algn="l">
              <a:lnSpc>
                <a:spcPts val="4562"/>
              </a:lnSpc>
            </a:pPr>
            <a:endParaRPr lang="en-US" sz="3650" spc="-58">
              <a:solidFill>
                <a:srgbClr val="000000"/>
              </a:solidFill>
              <a:latin typeface="Arimo Bold"/>
            </a:endParaRPr>
          </a:p>
        </p:txBody>
      </p:sp>
      <p:sp>
        <p:nvSpPr>
          <p:cNvPr id="13" name="TextBox 13"/>
          <p:cNvSpPr txBox="1"/>
          <p:nvPr/>
        </p:nvSpPr>
        <p:spPr>
          <a:xfrm>
            <a:off x="382335" y="2240461"/>
            <a:ext cx="17523330" cy="9835898"/>
          </a:xfrm>
          <a:prstGeom prst="rect">
            <a:avLst/>
          </a:prstGeom>
        </p:spPr>
        <p:txBody>
          <a:bodyPr lIns="0" tIns="0" rIns="0" bIns="0" rtlCol="0" anchor="t">
            <a:spAutoFit/>
          </a:bodyPr>
          <a:lstStyle/>
          <a:p>
            <a:pPr marL="0" lvl="0" indent="0" algn="just">
              <a:lnSpc>
                <a:spcPts val="2583"/>
              </a:lnSpc>
              <a:spcBef>
                <a:spcPct val="0"/>
              </a:spcBef>
            </a:pPr>
            <a:endParaRPr/>
          </a:p>
          <a:p>
            <a:pPr marL="0" lvl="0" indent="0" algn="just">
              <a:lnSpc>
                <a:spcPts val="2583"/>
              </a:lnSpc>
              <a:spcBef>
                <a:spcPct val="0"/>
              </a:spcBef>
            </a:pPr>
            <a:endParaRPr/>
          </a:p>
          <a:p>
            <a:pPr marL="0" lvl="0" indent="0" algn="just">
              <a:lnSpc>
                <a:spcPts val="2583"/>
              </a:lnSpc>
              <a:spcBef>
                <a:spcPct val="0"/>
              </a:spcBef>
            </a:pPr>
            <a:r>
              <a:rPr lang="en-US" sz="2067" u="none" strike="noStrike">
                <a:solidFill>
                  <a:srgbClr val="000000"/>
                </a:solidFill>
                <a:latin typeface="Arimo"/>
              </a:rPr>
              <a:t>Monthly Charges: Customers with higher monthly charges may be more sensitive to price changes or service quality. If they perceive the value isn’t worth the cost, they might switch.</a:t>
            </a: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r>
              <a:rPr lang="en-US" sz="2067" u="none" strike="noStrike">
                <a:solidFill>
                  <a:srgbClr val="000000"/>
                </a:solidFill>
                <a:latin typeface="Arimo"/>
              </a:rPr>
              <a:t>Total Charges: Higher total charges may correlate with increased churn. Customers who consistently pay more may be more likely to switch providers or seek better deals elsewhere.</a:t>
            </a: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r>
              <a:rPr lang="en-US" sz="2067" u="none" strike="noStrike">
                <a:solidFill>
                  <a:srgbClr val="000000"/>
                </a:solidFill>
                <a:latin typeface="Arimo"/>
              </a:rPr>
              <a:t>Tenure :-  </a:t>
            </a:r>
          </a:p>
          <a:p>
            <a:pPr marL="0" lvl="0" indent="0" algn="just">
              <a:lnSpc>
                <a:spcPts val="2583"/>
              </a:lnSpc>
              <a:spcBef>
                <a:spcPct val="0"/>
              </a:spcBef>
            </a:pPr>
            <a:r>
              <a:rPr lang="en-US" sz="2067" u="none" strike="noStrike">
                <a:solidFill>
                  <a:srgbClr val="000000"/>
                </a:solidFill>
                <a:latin typeface="Arimo"/>
              </a:rPr>
              <a:t>                   New Customer : -Customers who have recently joined the telecom service are more prone to churn. Perhaps they encountered issues or found a better deal elsewhere</a:t>
            </a:r>
          </a:p>
          <a:p>
            <a:pPr marL="0" lvl="0" indent="0" algn="just">
              <a:lnSpc>
                <a:spcPts val="2583"/>
              </a:lnSpc>
              <a:spcBef>
                <a:spcPct val="0"/>
              </a:spcBef>
            </a:pPr>
            <a:r>
              <a:rPr lang="en-US" sz="2067" u="none" strike="noStrike">
                <a:solidFill>
                  <a:srgbClr val="000000"/>
                </a:solidFill>
                <a:latin typeface="Arimo"/>
              </a:rPr>
              <a:t>                  Long-Term Loyal Customers: On the other hand, customers with longer tenure tend to stay. Their loyalty could be attributed to positive experiences, trust, or inertia like reliable Service, Excellent Cutomer support, Transparent Billing, Customized offer, Community engagement and consisency network upgrade </a:t>
            </a: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r>
              <a:rPr lang="en-US" sz="2067" u="none" strike="noStrike">
                <a:solidFill>
                  <a:srgbClr val="000000"/>
                </a:solidFill>
                <a:latin typeface="Arimo"/>
              </a:rPr>
              <a:t>Factor like Gender and Mulitple line have no impact on the Churn rate</a:t>
            </a:r>
          </a:p>
          <a:p>
            <a:pPr marL="0" lvl="0" indent="0" algn="just">
              <a:lnSpc>
                <a:spcPts val="2583"/>
              </a:lnSpc>
              <a:spcBef>
                <a:spcPct val="0"/>
              </a:spcBef>
            </a:pPr>
            <a:endParaRPr lang="en-US" sz="2067" u="none" strike="noStrike">
              <a:solidFill>
                <a:srgbClr val="000000"/>
              </a:solidFill>
              <a:latin typeface="Arimo"/>
            </a:endParaRPr>
          </a:p>
          <a:p>
            <a:pPr marL="0" lvl="0" indent="0" algn="just">
              <a:lnSpc>
                <a:spcPts val="2583"/>
              </a:lnSpc>
              <a:spcBef>
                <a:spcPct val="0"/>
              </a:spcBef>
            </a:pPr>
            <a:endParaRPr lang="en-US" sz="2067" u="none" strike="noStrike">
              <a:solidFill>
                <a:srgbClr val="000000"/>
              </a:solidFill>
              <a:latin typeface="Arimo"/>
            </a:endParaRPr>
          </a:p>
        </p:txBody>
      </p:sp>
      <p:sp>
        <p:nvSpPr>
          <p:cNvPr id="14" name="TextBox 14"/>
          <p:cNvSpPr txBox="1"/>
          <p:nvPr/>
        </p:nvSpPr>
        <p:spPr>
          <a:xfrm>
            <a:off x="133435" y="1791119"/>
            <a:ext cx="10190938" cy="468392"/>
          </a:xfrm>
          <a:prstGeom prst="rect">
            <a:avLst/>
          </a:prstGeom>
        </p:spPr>
        <p:txBody>
          <a:bodyPr lIns="0" tIns="0" rIns="0" bIns="0" rtlCol="0" anchor="t">
            <a:spAutoFit/>
          </a:bodyPr>
          <a:lstStyle/>
          <a:p>
            <a:pPr algn="l">
              <a:lnSpc>
                <a:spcPts val="3619"/>
              </a:lnSpc>
            </a:pPr>
            <a:r>
              <a:rPr lang="en-US" sz="2895">
                <a:solidFill>
                  <a:srgbClr val="000000"/>
                </a:solidFill>
                <a:latin typeface="Arimo Bold"/>
              </a:rPr>
              <a:t> Derived Insight</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59180" y="3026530"/>
            <a:ext cx="7009472" cy="5182641"/>
          </a:xfrm>
          <a:custGeom>
            <a:avLst/>
            <a:gdLst/>
            <a:ahLst/>
            <a:cxnLst/>
            <a:rect l="l" t="t" r="r" b="b"/>
            <a:pathLst>
              <a:path w="7009472" h="5182641">
                <a:moveTo>
                  <a:pt x="0" y="0"/>
                </a:moveTo>
                <a:lnTo>
                  <a:pt x="7009472" y="0"/>
                </a:lnTo>
                <a:lnTo>
                  <a:pt x="7009472" y="5182641"/>
                </a:lnTo>
                <a:lnTo>
                  <a:pt x="0" y="5182641"/>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481310" y="136092"/>
            <a:ext cx="6950937" cy="676275"/>
          </a:xfrm>
          <a:prstGeom prst="rect">
            <a:avLst/>
          </a:prstGeom>
        </p:spPr>
        <p:txBody>
          <a:bodyPr lIns="0" tIns="0" rIns="0" bIns="0" rtlCol="0" anchor="t">
            <a:spAutoFit/>
          </a:bodyPr>
          <a:lstStyle/>
          <a:p>
            <a:pPr algn="ctr">
              <a:lnSpc>
                <a:spcPts val="5399"/>
              </a:lnSpc>
              <a:spcBef>
                <a:spcPct val="0"/>
              </a:spcBef>
            </a:pPr>
            <a:r>
              <a:rPr lang="en-US" sz="4499" spc="42">
                <a:solidFill>
                  <a:srgbClr val="000000"/>
                </a:solidFill>
                <a:latin typeface="TT Rounds Condensed Bold"/>
              </a:rPr>
              <a:t>Bivaritate Analys -EDA</a:t>
            </a:r>
          </a:p>
        </p:txBody>
      </p:sp>
      <p:sp>
        <p:nvSpPr>
          <p:cNvPr id="14" name="TextBox 14"/>
          <p:cNvSpPr txBox="1"/>
          <p:nvPr/>
        </p:nvSpPr>
        <p:spPr>
          <a:xfrm>
            <a:off x="7816283" y="1422921"/>
            <a:ext cx="9974340" cy="182373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 </a:t>
            </a:r>
          </a:p>
          <a:p>
            <a:pPr marL="0" lvl="0" indent="0" algn="l">
              <a:lnSpc>
                <a:spcPts val="2902"/>
              </a:lnSpc>
              <a:spcBef>
                <a:spcPct val="0"/>
              </a:spcBef>
            </a:pPr>
            <a:r>
              <a:rPr lang="en-US" sz="2322" u="none" strike="noStrike">
                <a:solidFill>
                  <a:srgbClr val="000000"/>
                </a:solidFill>
                <a:latin typeface="Arimo"/>
              </a:rPr>
              <a:t>The absence of dependents and partners seems to be associated with higher churn rates</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sp>
        <p:nvSpPr>
          <p:cNvPr id="15" name="TextBox 15"/>
          <p:cNvSpPr txBox="1"/>
          <p:nvPr/>
        </p:nvSpPr>
        <p:spPr>
          <a:xfrm>
            <a:off x="7816283" y="3513353"/>
            <a:ext cx="9742222" cy="6005600"/>
          </a:xfrm>
          <a:prstGeom prst="rect">
            <a:avLst/>
          </a:prstGeom>
        </p:spPr>
        <p:txBody>
          <a:bodyPr lIns="0" tIns="0" rIns="0" bIns="0" rtlCol="0" anchor="t">
            <a:spAutoFit/>
          </a:bodyPr>
          <a:lstStyle/>
          <a:p>
            <a:pPr>
              <a:lnSpc>
                <a:spcPts val="2822"/>
              </a:lnSpc>
            </a:pPr>
            <a:endParaRPr/>
          </a:p>
          <a:p>
            <a:pPr>
              <a:lnSpc>
                <a:spcPts val="2822"/>
              </a:lnSpc>
            </a:pPr>
            <a:r>
              <a:rPr lang="en-US" sz="2259">
                <a:solidFill>
                  <a:srgbClr val="000000"/>
                </a:solidFill>
                <a:latin typeface="Arimo Bold"/>
              </a:rPr>
              <a:t>Insight</a:t>
            </a:r>
            <a:r>
              <a:rPr lang="en-US" sz="2259">
                <a:solidFill>
                  <a:srgbClr val="000000"/>
                </a:solidFill>
                <a:latin typeface="Arimo"/>
              </a:rPr>
              <a:t> : </a:t>
            </a:r>
          </a:p>
          <a:p>
            <a:pPr>
              <a:lnSpc>
                <a:spcPts val="2822"/>
              </a:lnSpc>
            </a:pPr>
            <a:r>
              <a:rPr lang="en-US" sz="2259">
                <a:solidFill>
                  <a:srgbClr val="000000"/>
                </a:solidFill>
                <a:latin typeface="Arimo"/>
              </a:rPr>
              <a:t>Lack of Emotional Support :</a:t>
            </a:r>
          </a:p>
          <a:p>
            <a:pPr>
              <a:lnSpc>
                <a:spcPts val="2822"/>
              </a:lnSpc>
            </a:pPr>
            <a:r>
              <a:rPr lang="en-US" sz="2259">
                <a:solidFill>
                  <a:srgbClr val="000000"/>
                </a:solidFill>
                <a:latin typeface="Arimo"/>
              </a:rPr>
              <a:t>Individuals without dependents or partners may lack emotional support networks. When faced with service issues or dissatisfaction, they might not have someone to discuss it with or seek advice. As a result, they may be more likely to switch providers without hesitation</a:t>
            </a:r>
          </a:p>
          <a:p>
            <a:pPr>
              <a:lnSpc>
                <a:spcPts val="2822"/>
              </a:lnSpc>
            </a:pPr>
            <a:endParaRPr lang="en-US" sz="2259">
              <a:solidFill>
                <a:srgbClr val="000000"/>
              </a:solidFill>
              <a:latin typeface="Arimo"/>
            </a:endParaRPr>
          </a:p>
          <a:p>
            <a:pPr>
              <a:lnSpc>
                <a:spcPts val="2822"/>
              </a:lnSpc>
            </a:pPr>
            <a:r>
              <a:rPr lang="en-US" sz="2259">
                <a:solidFill>
                  <a:srgbClr val="000000"/>
                </a:solidFill>
                <a:latin typeface="Arimo"/>
              </a:rPr>
              <a:t>Financial Constraints &amp; Life changes : Single individuals often manage their finances independently as well as customer without dependents or partners might experience significant life changes (e.g., job relocation, lifestyle shifts, personal growth) more frequently</a:t>
            </a: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9050"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2417752"/>
            <a:ext cx="7288840" cy="5251958"/>
          </a:xfrm>
          <a:custGeom>
            <a:avLst/>
            <a:gdLst/>
            <a:ahLst/>
            <a:cxnLst/>
            <a:rect l="l" t="t" r="r" b="b"/>
            <a:pathLst>
              <a:path w="7288840" h="5251958">
                <a:moveTo>
                  <a:pt x="0" y="0"/>
                </a:moveTo>
                <a:lnTo>
                  <a:pt x="7288840" y="0"/>
                </a:lnTo>
                <a:lnTo>
                  <a:pt x="7288840" y="5251958"/>
                </a:lnTo>
                <a:lnTo>
                  <a:pt x="0" y="5251958"/>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481310" y="136092"/>
            <a:ext cx="6950937" cy="676275"/>
          </a:xfrm>
          <a:prstGeom prst="rect">
            <a:avLst/>
          </a:prstGeom>
        </p:spPr>
        <p:txBody>
          <a:bodyPr lIns="0" tIns="0" rIns="0" bIns="0" rtlCol="0" anchor="t">
            <a:spAutoFit/>
          </a:bodyPr>
          <a:lstStyle/>
          <a:p>
            <a:pPr algn="ctr">
              <a:lnSpc>
                <a:spcPts val="5399"/>
              </a:lnSpc>
              <a:spcBef>
                <a:spcPct val="0"/>
              </a:spcBef>
            </a:pPr>
            <a:r>
              <a:rPr lang="en-US" sz="4499" spc="42">
                <a:solidFill>
                  <a:srgbClr val="000000"/>
                </a:solidFill>
                <a:latin typeface="TT Rounds Condensed Bold"/>
              </a:rPr>
              <a:t>Bivaritate Analys -EDA</a:t>
            </a:r>
          </a:p>
        </p:txBody>
      </p:sp>
      <p:sp>
        <p:nvSpPr>
          <p:cNvPr id="14" name="TextBox 14"/>
          <p:cNvSpPr txBox="1"/>
          <p:nvPr/>
        </p:nvSpPr>
        <p:spPr>
          <a:xfrm>
            <a:off x="7700224" y="2484631"/>
            <a:ext cx="9974340" cy="182373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a:t>
            </a:r>
            <a:r>
              <a:rPr lang="en-US" sz="2322" u="none" strike="noStrike">
                <a:solidFill>
                  <a:srgbClr val="000000"/>
                </a:solidFill>
                <a:latin typeface="Arimo"/>
              </a:rPr>
              <a:t> </a:t>
            </a:r>
          </a:p>
          <a:p>
            <a:pPr marL="0" lvl="0" indent="0" algn="l">
              <a:lnSpc>
                <a:spcPts val="2902"/>
              </a:lnSpc>
              <a:spcBef>
                <a:spcPct val="0"/>
              </a:spcBef>
            </a:pPr>
            <a:r>
              <a:rPr lang="en-US" sz="2322" u="none" strike="noStrike">
                <a:solidFill>
                  <a:srgbClr val="000000"/>
                </a:solidFill>
                <a:latin typeface="Arimo"/>
              </a:rPr>
              <a:t>Customer who is no dependents and Seniorcitizen  seems to be associated with higher churn rates</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sp>
        <p:nvSpPr>
          <p:cNvPr id="15" name="TextBox 15"/>
          <p:cNvSpPr txBox="1"/>
          <p:nvPr/>
        </p:nvSpPr>
        <p:spPr>
          <a:xfrm>
            <a:off x="7816283" y="5259814"/>
            <a:ext cx="9742222" cy="4948325"/>
          </a:xfrm>
          <a:prstGeom prst="rect">
            <a:avLst/>
          </a:prstGeom>
        </p:spPr>
        <p:txBody>
          <a:bodyPr lIns="0" tIns="0" rIns="0" bIns="0" rtlCol="0" anchor="t">
            <a:spAutoFit/>
          </a:bodyPr>
          <a:lstStyle/>
          <a:p>
            <a:pPr>
              <a:lnSpc>
                <a:spcPts val="2822"/>
              </a:lnSpc>
            </a:pPr>
            <a:endParaRPr/>
          </a:p>
          <a:p>
            <a:pPr>
              <a:lnSpc>
                <a:spcPts val="2822"/>
              </a:lnSpc>
            </a:pPr>
            <a:r>
              <a:rPr lang="en-US" sz="2259">
                <a:solidFill>
                  <a:srgbClr val="000000"/>
                </a:solidFill>
                <a:latin typeface="Arimo Bold"/>
              </a:rPr>
              <a:t>Insight</a:t>
            </a:r>
            <a:r>
              <a:rPr lang="en-US" sz="2259">
                <a:solidFill>
                  <a:srgbClr val="000000"/>
                </a:solidFill>
                <a:latin typeface="Arimo"/>
              </a:rPr>
              <a:t> : </a:t>
            </a:r>
          </a:p>
          <a:p>
            <a:pPr>
              <a:lnSpc>
                <a:spcPts val="2822"/>
              </a:lnSpc>
            </a:pPr>
            <a:r>
              <a:rPr lang="en-US" sz="2259">
                <a:solidFill>
                  <a:srgbClr val="000000"/>
                </a:solidFill>
                <a:latin typeface="Arimo"/>
              </a:rPr>
              <a:t>customer without dependent  have the grate financial indepndance more like to switch the provider if they find better offer and seniorcitizen often experience changeing  need  related to technology and communication and services . if the current provider doesn’t meet these evolve needs , may switch</a:t>
            </a: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9525"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0" y="2623664"/>
            <a:ext cx="6442022" cy="4672236"/>
          </a:xfrm>
          <a:custGeom>
            <a:avLst/>
            <a:gdLst/>
            <a:ahLst/>
            <a:cxnLst/>
            <a:rect l="l" t="t" r="r" b="b"/>
            <a:pathLst>
              <a:path w="6442022" h="4672236">
                <a:moveTo>
                  <a:pt x="0" y="0"/>
                </a:moveTo>
                <a:lnTo>
                  <a:pt x="6442022" y="0"/>
                </a:lnTo>
                <a:lnTo>
                  <a:pt x="6442022" y="4672236"/>
                </a:lnTo>
                <a:lnTo>
                  <a:pt x="0" y="4672236"/>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481310" y="136092"/>
            <a:ext cx="6950937" cy="676275"/>
          </a:xfrm>
          <a:prstGeom prst="rect">
            <a:avLst/>
          </a:prstGeom>
        </p:spPr>
        <p:txBody>
          <a:bodyPr lIns="0" tIns="0" rIns="0" bIns="0" rtlCol="0" anchor="t">
            <a:spAutoFit/>
          </a:bodyPr>
          <a:lstStyle/>
          <a:p>
            <a:pPr algn="ctr">
              <a:lnSpc>
                <a:spcPts val="5399"/>
              </a:lnSpc>
              <a:spcBef>
                <a:spcPct val="0"/>
              </a:spcBef>
            </a:pPr>
            <a:r>
              <a:rPr lang="en-US" sz="4499" spc="42">
                <a:solidFill>
                  <a:srgbClr val="000000"/>
                </a:solidFill>
                <a:latin typeface="TT Rounds Condensed Bold"/>
              </a:rPr>
              <a:t>Bivaritate Analys -EDA</a:t>
            </a:r>
          </a:p>
        </p:txBody>
      </p:sp>
      <p:sp>
        <p:nvSpPr>
          <p:cNvPr id="14" name="TextBox 14"/>
          <p:cNvSpPr txBox="1"/>
          <p:nvPr/>
        </p:nvSpPr>
        <p:spPr>
          <a:xfrm>
            <a:off x="7651586" y="2217120"/>
            <a:ext cx="9974340" cy="1823732"/>
          </a:xfrm>
          <a:prstGeom prst="rect">
            <a:avLst/>
          </a:prstGeom>
        </p:spPr>
        <p:txBody>
          <a:bodyPr lIns="0" tIns="0" rIns="0" bIns="0" rtlCol="0" anchor="t">
            <a:spAutoFit/>
          </a:bodyPr>
          <a:lstStyle/>
          <a:p>
            <a:pPr marL="0" lvl="0" indent="0" algn="l">
              <a:lnSpc>
                <a:spcPts val="2900"/>
              </a:lnSpc>
              <a:spcBef>
                <a:spcPct val="0"/>
              </a:spcBef>
            </a:pPr>
            <a:r>
              <a:rPr lang="en-US" sz="2322" u="none" strike="noStrike">
                <a:solidFill>
                  <a:srgbClr val="000000"/>
                </a:solidFill>
                <a:latin typeface="Arimo Bold"/>
              </a:rPr>
              <a:t>Finding :-</a:t>
            </a:r>
            <a:r>
              <a:rPr lang="en-US" sz="2322" u="none" strike="noStrike">
                <a:solidFill>
                  <a:srgbClr val="000000"/>
                </a:solidFill>
                <a:latin typeface="Arimo"/>
              </a:rPr>
              <a:t> </a:t>
            </a:r>
          </a:p>
          <a:p>
            <a:pPr marL="0" lvl="0" indent="0" algn="l">
              <a:lnSpc>
                <a:spcPts val="2902"/>
              </a:lnSpc>
              <a:spcBef>
                <a:spcPct val="0"/>
              </a:spcBef>
            </a:pPr>
            <a:r>
              <a:rPr lang="en-US" sz="2322" u="none" strike="noStrike">
                <a:solidFill>
                  <a:srgbClr val="000000"/>
                </a:solidFill>
                <a:latin typeface="Arimo"/>
              </a:rPr>
              <a:t>Customer who is no Parner and Seniorcitizen  seems to be associated with higher churn rates</a:t>
            </a:r>
          </a:p>
          <a:p>
            <a:pPr marL="0" lvl="0" indent="0" algn="l">
              <a:lnSpc>
                <a:spcPts val="2902"/>
              </a:lnSpc>
              <a:spcBef>
                <a:spcPct val="0"/>
              </a:spcBef>
            </a:pPr>
            <a:endParaRPr lang="en-US" sz="2322" u="none" strike="noStrike">
              <a:solidFill>
                <a:srgbClr val="000000"/>
              </a:solidFill>
              <a:latin typeface="Arimo"/>
            </a:endParaRPr>
          </a:p>
          <a:p>
            <a:pPr marL="0" lvl="0" indent="0" algn="l">
              <a:lnSpc>
                <a:spcPts val="2902"/>
              </a:lnSpc>
              <a:spcBef>
                <a:spcPct val="0"/>
              </a:spcBef>
            </a:pPr>
            <a:endParaRPr lang="en-US" sz="2322" u="none" strike="noStrike">
              <a:solidFill>
                <a:srgbClr val="000000"/>
              </a:solidFill>
              <a:latin typeface="Arimo"/>
            </a:endParaRPr>
          </a:p>
        </p:txBody>
      </p:sp>
      <p:sp>
        <p:nvSpPr>
          <p:cNvPr id="15" name="TextBox 15"/>
          <p:cNvSpPr txBox="1"/>
          <p:nvPr/>
        </p:nvSpPr>
        <p:spPr>
          <a:xfrm>
            <a:off x="7651586" y="4324684"/>
            <a:ext cx="10401011" cy="4595900"/>
          </a:xfrm>
          <a:prstGeom prst="rect">
            <a:avLst/>
          </a:prstGeom>
        </p:spPr>
        <p:txBody>
          <a:bodyPr lIns="0" tIns="0" rIns="0" bIns="0" rtlCol="0" anchor="t">
            <a:spAutoFit/>
          </a:bodyPr>
          <a:lstStyle/>
          <a:p>
            <a:pPr>
              <a:lnSpc>
                <a:spcPts val="2822"/>
              </a:lnSpc>
            </a:pPr>
            <a:endParaRPr/>
          </a:p>
          <a:p>
            <a:pPr>
              <a:lnSpc>
                <a:spcPts val="2822"/>
              </a:lnSpc>
            </a:pPr>
            <a:r>
              <a:rPr lang="en-US" sz="2259">
                <a:solidFill>
                  <a:srgbClr val="000000"/>
                </a:solidFill>
                <a:latin typeface="Arimo Bold"/>
              </a:rPr>
              <a:t>Insight</a:t>
            </a:r>
            <a:r>
              <a:rPr lang="en-US" sz="2259">
                <a:solidFill>
                  <a:srgbClr val="000000"/>
                </a:solidFill>
                <a:latin typeface="Arimo"/>
              </a:rPr>
              <a:t> : </a:t>
            </a:r>
          </a:p>
          <a:p>
            <a:pPr>
              <a:lnSpc>
                <a:spcPts val="2822"/>
              </a:lnSpc>
            </a:pPr>
            <a:endParaRPr lang="en-US" sz="2259">
              <a:solidFill>
                <a:srgbClr val="000000"/>
              </a:solidFill>
              <a:latin typeface="Arimo"/>
            </a:endParaRPr>
          </a:p>
          <a:p>
            <a:pPr>
              <a:lnSpc>
                <a:spcPts val="2822"/>
              </a:lnSpc>
            </a:pPr>
            <a:r>
              <a:rPr lang="en-US" sz="2259">
                <a:solidFill>
                  <a:srgbClr val="000000"/>
                </a:solidFill>
                <a:latin typeface="Arimo"/>
              </a:rPr>
              <a:t>senourcitizen no parner mean less immediate support during health emergencies.Loneliness and lack of social support may lead to a higher likelihood of churn .</a:t>
            </a: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2312793"/>
            <a:ext cx="6934539" cy="5126393"/>
          </a:xfrm>
          <a:custGeom>
            <a:avLst/>
            <a:gdLst/>
            <a:ahLst/>
            <a:cxnLst/>
            <a:rect l="l" t="t" r="r" b="b"/>
            <a:pathLst>
              <a:path w="6934539" h="5126393">
                <a:moveTo>
                  <a:pt x="0" y="0"/>
                </a:moveTo>
                <a:lnTo>
                  <a:pt x="6934539" y="0"/>
                </a:lnTo>
                <a:lnTo>
                  <a:pt x="6934539" y="5126393"/>
                </a:lnTo>
                <a:lnTo>
                  <a:pt x="0" y="5126393"/>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481310" y="136092"/>
            <a:ext cx="6950937" cy="676275"/>
          </a:xfrm>
          <a:prstGeom prst="rect">
            <a:avLst/>
          </a:prstGeom>
        </p:spPr>
        <p:txBody>
          <a:bodyPr lIns="0" tIns="0" rIns="0" bIns="0" rtlCol="0" anchor="t">
            <a:spAutoFit/>
          </a:bodyPr>
          <a:lstStyle/>
          <a:p>
            <a:pPr algn="ctr">
              <a:lnSpc>
                <a:spcPts val="5399"/>
              </a:lnSpc>
              <a:spcBef>
                <a:spcPct val="0"/>
              </a:spcBef>
            </a:pPr>
            <a:r>
              <a:rPr lang="en-US" sz="4499" spc="42">
                <a:solidFill>
                  <a:srgbClr val="000000"/>
                </a:solidFill>
                <a:latin typeface="TT Rounds Condensed Bold"/>
              </a:rPr>
              <a:t>Bivaritate Analys -EDA</a:t>
            </a:r>
          </a:p>
        </p:txBody>
      </p:sp>
      <p:sp>
        <p:nvSpPr>
          <p:cNvPr id="14" name="TextBox 14"/>
          <p:cNvSpPr txBox="1"/>
          <p:nvPr/>
        </p:nvSpPr>
        <p:spPr>
          <a:xfrm>
            <a:off x="7319860" y="2056411"/>
            <a:ext cx="9974340" cy="1577782"/>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Bold"/>
              </a:rPr>
              <a:t>Finding </a:t>
            </a:r>
            <a:r>
              <a:rPr lang="en-US" sz="2032" u="none" strike="noStrike">
                <a:solidFill>
                  <a:srgbClr val="000000"/>
                </a:solidFill>
                <a:latin typeface="Arimo"/>
              </a:rPr>
              <a:t>:- </a:t>
            </a:r>
          </a:p>
          <a:p>
            <a:pPr marL="0" lvl="0" indent="0" algn="just">
              <a:lnSpc>
                <a:spcPts val="2540"/>
              </a:lnSpc>
              <a:spcBef>
                <a:spcPct val="0"/>
              </a:spcBef>
            </a:pPr>
            <a:r>
              <a:rPr lang="en-US" sz="2032" u="none" strike="noStrike">
                <a:solidFill>
                  <a:srgbClr val="000000"/>
                </a:solidFill>
                <a:latin typeface="Arimo"/>
              </a:rPr>
              <a:t>Customer who is having Fiber optics internet services as well as have phone services seems to be associated with higher churn rates</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p:txBody>
      </p:sp>
      <p:sp>
        <p:nvSpPr>
          <p:cNvPr id="15" name="TextBox 15"/>
          <p:cNvSpPr txBox="1"/>
          <p:nvPr/>
        </p:nvSpPr>
        <p:spPr>
          <a:xfrm>
            <a:off x="7319860" y="4014700"/>
            <a:ext cx="10165608" cy="5349682"/>
          </a:xfrm>
          <a:prstGeom prst="rect">
            <a:avLst/>
          </a:prstGeom>
        </p:spPr>
        <p:txBody>
          <a:bodyPr lIns="0" tIns="0" rIns="0" bIns="0" rtlCol="0" anchor="t">
            <a:spAutoFit/>
          </a:bodyPr>
          <a:lstStyle/>
          <a:p>
            <a:pPr marL="0" lvl="0" indent="0" algn="just">
              <a:lnSpc>
                <a:spcPts val="2540"/>
              </a:lnSpc>
              <a:spcBef>
                <a:spcPct val="0"/>
              </a:spcBef>
            </a:pPr>
            <a:endParaRPr/>
          </a:p>
          <a:p>
            <a:pPr marL="0" lvl="0" indent="0" algn="just">
              <a:lnSpc>
                <a:spcPts val="2540"/>
              </a:lnSpc>
              <a:spcBef>
                <a:spcPct val="0"/>
              </a:spcBef>
            </a:pPr>
            <a:r>
              <a:rPr lang="en-US" sz="2032" u="none" strike="noStrike">
                <a:solidFill>
                  <a:srgbClr val="000000"/>
                </a:solidFill>
                <a:latin typeface="Arimo Bold"/>
              </a:rPr>
              <a:t>Insight :</a:t>
            </a:r>
            <a:r>
              <a:rPr lang="en-US" sz="2032" u="none" strike="noStrike">
                <a:solidFill>
                  <a:srgbClr val="000000"/>
                </a:solidFill>
                <a:latin typeface="Arimo"/>
              </a:rPr>
              <a:t> </a:t>
            </a:r>
          </a:p>
          <a:p>
            <a:pPr marL="0" lvl="0" indent="0" algn="just">
              <a:lnSpc>
                <a:spcPts val="2540"/>
              </a:lnSpc>
              <a:spcBef>
                <a:spcPct val="0"/>
              </a:spcBef>
            </a:pPr>
            <a:r>
              <a:rPr lang="en-US" sz="2032" u="none" strike="noStrike">
                <a:solidFill>
                  <a:srgbClr val="000000"/>
                </a:solidFill>
                <a:latin typeface="Arimo"/>
              </a:rPr>
              <a:t>Investigating potential service quality issues with fiber optic connections, including frequent outages and slow speeds. Assessing the competitiveness of fiber optic plans in terms of pricing. Evaluating the quality of customer support for fiber optic users.</a:t>
            </a:r>
          </a:p>
          <a:p>
            <a:pPr marL="0" lvl="0" indent="0" algn="just">
              <a:lnSpc>
                <a:spcPts val="2540"/>
              </a:lnSpc>
              <a:spcBef>
                <a:spcPct val="0"/>
              </a:spcBef>
            </a:pPr>
            <a:r>
              <a:rPr lang="en-US" sz="2032" u="none" strike="noStrike">
                <a:solidFill>
                  <a:srgbClr val="000000"/>
                </a:solidFill>
                <a:latin typeface="Arimo"/>
              </a:rPr>
              <a:t>Analyzing specific features of phone services such as call clarity and pricing to identify reasons for telco customer churn.</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r>
              <a:rPr lang="en-US" sz="2032" u="none" strike="noStrike">
                <a:solidFill>
                  <a:srgbClr val="000000"/>
                </a:solidFill>
                <a:latin typeface="Arimo"/>
              </a:rPr>
              <a:t>I</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3801854"/>
            <a:ext cx="7222972" cy="3477727"/>
          </a:xfrm>
          <a:custGeom>
            <a:avLst/>
            <a:gdLst/>
            <a:ahLst/>
            <a:cxnLst/>
            <a:rect l="l" t="t" r="r" b="b"/>
            <a:pathLst>
              <a:path w="7222972" h="3477727">
                <a:moveTo>
                  <a:pt x="0" y="0"/>
                </a:moveTo>
                <a:lnTo>
                  <a:pt x="7222972" y="0"/>
                </a:lnTo>
                <a:lnTo>
                  <a:pt x="7222972" y="3477727"/>
                </a:lnTo>
                <a:lnTo>
                  <a:pt x="0" y="3477727"/>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481310" y="352425"/>
            <a:ext cx="6950937" cy="676275"/>
          </a:xfrm>
          <a:prstGeom prst="rect">
            <a:avLst/>
          </a:prstGeom>
        </p:spPr>
        <p:txBody>
          <a:bodyPr lIns="0" tIns="0" rIns="0" bIns="0" rtlCol="0" anchor="t">
            <a:spAutoFit/>
          </a:bodyPr>
          <a:lstStyle/>
          <a:p>
            <a:pPr algn="ctr">
              <a:lnSpc>
                <a:spcPts val="5399"/>
              </a:lnSpc>
              <a:spcBef>
                <a:spcPct val="0"/>
              </a:spcBef>
            </a:pPr>
            <a:r>
              <a:rPr lang="en-US" sz="4499" spc="42">
                <a:solidFill>
                  <a:srgbClr val="000000"/>
                </a:solidFill>
                <a:latin typeface="TT Rounds Condensed Bold"/>
              </a:rPr>
              <a:t>Bivaritate Analys -EDA</a:t>
            </a:r>
          </a:p>
        </p:txBody>
      </p:sp>
      <p:sp>
        <p:nvSpPr>
          <p:cNvPr id="14" name="TextBox 14"/>
          <p:cNvSpPr txBox="1"/>
          <p:nvPr/>
        </p:nvSpPr>
        <p:spPr>
          <a:xfrm>
            <a:off x="7744274" y="2224072"/>
            <a:ext cx="9974340" cy="1577782"/>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Bold"/>
              </a:rPr>
              <a:t>Finding </a:t>
            </a:r>
            <a:r>
              <a:rPr lang="en-US" sz="2032" u="none" strike="noStrike">
                <a:solidFill>
                  <a:srgbClr val="000000"/>
                </a:solidFill>
                <a:latin typeface="Arimo"/>
              </a:rPr>
              <a:t>:- </a:t>
            </a:r>
          </a:p>
          <a:p>
            <a:pPr marL="0" lvl="0" indent="0" algn="just">
              <a:lnSpc>
                <a:spcPts val="2540"/>
              </a:lnSpc>
              <a:spcBef>
                <a:spcPct val="0"/>
              </a:spcBef>
            </a:pPr>
            <a:r>
              <a:rPr lang="en-US" sz="2032" u="none" strike="noStrike">
                <a:solidFill>
                  <a:srgbClr val="000000"/>
                </a:solidFill>
                <a:latin typeface="Arimo"/>
              </a:rPr>
              <a:t>Customer who is having Fiber optics internet services as well as have phone services seems to be associated with higher churn rates</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p:txBody>
      </p:sp>
      <p:sp>
        <p:nvSpPr>
          <p:cNvPr id="15" name="TextBox 15"/>
          <p:cNvSpPr txBox="1"/>
          <p:nvPr/>
        </p:nvSpPr>
        <p:spPr>
          <a:xfrm>
            <a:off x="7744274" y="5124450"/>
            <a:ext cx="9974340" cy="2520757"/>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Bold"/>
              </a:rPr>
              <a:t>Insight </a:t>
            </a:r>
            <a:r>
              <a:rPr lang="en-US" sz="2032" u="none" strike="noStrike">
                <a:solidFill>
                  <a:srgbClr val="000000"/>
                </a:solidFill>
                <a:latin typeface="Arimo"/>
              </a:rPr>
              <a:t>:- </a:t>
            </a:r>
          </a:p>
          <a:p>
            <a:pPr marL="0" lvl="0" indent="0" algn="just">
              <a:lnSpc>
                <a:spcPts val="2540"/>
              </a:lnSpc>
              <a:spcBef>
                <a:spcPct val="0"/>
              </a:spcBef>
            </a:pPr>
            <a:r>
              <a:rPr lang="en-US" sz="2032" u="none" strike="noStrike">
                <a:solidFill>
                  <a:srgbClr val="000000"/>
                </a:solidFill>
                <a:latin typeface="Arimo"/>
              </a:rPr>
              <a:t>Month-to-month contracts often lead to higher churn rates due to their lack of long-term commitment, susceptibility to pricing changes, and potential dissatisfaction with service; additionally, customers without access to tech support are more likely to churn due to unresolved technical issues, communication challenges, and the allure of competitor offers with better support options.</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86226" y="3224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876255" y="43083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9050" y="-120677"/>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TextBox 11"/>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2" name="TextBox 12"/>
          <p:cNvSpPr txBox="1"/>
          <p:nvPr/>
        </p:nvSpPr>
        <p:spPr>
          <a:xfrm>
            <a:off x="5205013" y="126567"/>
            <a:ext cx="6950937" cy="609600"/>
          </a:xfrm>
          <a:prstGeom prst="rect">
            <a:avLst/>
          </a:prstGeom>
        </p:spPr>
        <p:txBody>
          <a:bodyPr lIns="0" tIns="0" rIns="0" bIns="0" rtlCol="0" anchor="t">
            <a:spAutoFit/>
          </a:bodyPr>
          <a:lstStyle/>
          <a:p>
            <a:pPr algn="ctr">
              <a:lnSpc>
                <a:spcPts val="4799"/>
              </a:lnSpc>
              <a:spcBef>
                <a:spcPct val="0"/>
              </a:spcBef>
            </a:pPr>
            <a:r>
              <a:rPr lang="en-US" sz="3999" spc="37">
                <a:solidFill>
                  <a:srgbClr val="000000"/>
                </a:solidFill>
                <a:latin typeface="TT Rounds Condensed Bold"/>
              </a:rPr>
              <a:t>Features Pre-Processing</a:t>
            </a:r>
          </a:p>
        </p:txBody>
      </p:sp>
      <p:sp>
        <p:nvSpPr>
          <p:cNvPr id="13" name="TextBox 13"/>
          <p:cNvSpPr txBox="1"/>
          <p:nvPr/>
        </p:nvSpPr>
        <p:spPr>
          <a:xfrm>
            <a:off x="581068" y="1919112"/>
            <a:ext cx="17471529" cy="949132"/>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Raw data can be transformed into features that are suitable for machine learning models that process called feature engineering. The aim of feature engineering is to make a machine learning model for better learning and get more accuracy. In this article, we will label encoding for categorical variables that have two values, one hot encoding for categorical variables that have more than two values, and feature calling for numerical variables.</a:t>
            </a:r>
          </a:p>
        </p:txBody>
      </p:sp>
      <p:sp>
        <p:nvSpPr>
          <p:cNvPr id="14" name="TextBox 14"/>
          <p:cNvSpPr txBox="1"/>
          <p:nvPr/>
        </p:nvSpPr>
        <p:spPr>
          <a:xfrm>
            <a:off x="408235" y="4559640"/>
            <a:ext cx="17471529" cy="949132"/>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Label encoding aims to convert categorical variables to numerical format. In this article, we will change categorical variables that have two values such as (Partner, Dependents, PhoneService, Churn, PaperlessBilling). Values of them just have Yes or No and we will change to 1 and 0 except gender is Female to 1 and Male to 0.</a:t>
            </a:r>
          </a:p>
        </p:txBody>
      </p:sp>
      <p:sp>
        <p:nvSpPr>
          <p:cNvPr id="15" name="TextBox 15"/>
          <p:cNvSpPr txBox="1"/>
          <p:nvPr/>
        </p:nvSpPr>
        <p:spPr>
          <a:xfrm>
            <a:off x="133435" y="3841638"/>
            <a:ext cx="2883299" cy="466725"/>
          </a:xfrm>
          <a:prstGeom prst="rect">
            <a:avLst/>
          </a:prstGeom>
        </p:spPr>
        <p:txBody>
          <a:bodyPr lIns="0" tIns="0" rIns="0" bIns="0" rtlCol="0" anchor="t">
            <a:spAutoFit/>
          </a:bodyPr>
          <a:lstStyle/>
          <a:p>
            <a:pPr algn="ctr">
              <a:lnSpc>
                <a:spcPts val="3600"/>
              </a:lnSpc>
              <a:spcBef>
                <a:spcPct val="0"/>
              </a:spcBef>
            </a:pPr>
            <a:r>
              <a:rPr lang="en-US" sz="3000" spc="28">
                <a:solidFill>
                  <a:srgbClr val="000000"/>
                </a:solidFill>
                <a:latin typeface="TT Rounds Condensed Bold"/>
              </a:rPr>
              <a:t>Label Encoding</a:t>
            </a:r>
          </a:p>
        </p:txBody>
      </p:sp>
      <p:sp>
        <p:nvSpPr>
          <p:cNvPr id="16" name="TextBox 16"/>
          <p:cNvSpPr txBox="1"/>
          <p:nvPr/>
        </p:nvSpPr>
        <p:spPr>
          <a:xfrm>
            <a:off x="408235" y="6015821"/>
            <a:ext cx="2883299" cy="466725"/>
          </a:xfrm>
          <a:prstGeom prst="rect">
            <a:avLst/>
          </a:prstGeom>
        </p:spPr>
        <p:txBody>
          <a:bodyPr lIns="0" tIns="0" rIns="0" bIns="0" rtlCol="0" anchor="t">
            <a:spAutoFit/>
          </a:bodyPr>
          <a:lstStyle/>
          <a:p>
            <a:pPr algn="ctr">
              <a:lnSpc>
                <a:spcPts val="3600"/>
              </a:lnSpc>
              <a:spcBef>
                <a:spcPct val="0"/>
              </a:spcBef>
            </a:pPr>
            <a:r>
              <a:rPr lang="en-US" sz="3000" spc="28">
                <a:solidFill>
                  <a:srgbClr val="000000"/>
                </a:solidFill>
                <a:latin typeface="TT Rounds Condensed Bold"/>
              </a:rPr>
              <a:t>One Hot Encoding</a:t>
            </a:r>
          </a:p>
        </p:txBody>
      </p:sp>
      <p:sp>
        <p:nvSpPr>
          <p:cNvPr id="17" name="TextBox 17"/>
          <p:cNvSpPr txBox="1"/>
          <p:nvPr/>
        </p:nvSpPr>
        <p:spPr>
          <a:xfrm>
            <a:off x="408235" y="6730196"/>
            <a:ext cx="17471529" cy="1263457"/>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Same with label encoding, one hot encoding also changes categorical variables to numerical variables. But, one hot encoding takes more than two values. One hot encoding creates a new binary integer (1 or 0) column for each level of the categorical variable. Categorical variables that have more than two values are (MultipleLines, InternetService, OnlineSecurity, OnlineBackup, DeviceProtection, TechSupport, StreamingTV, StreamingMovies, Contract, PaymentMethod).</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2768923" y="2046532"/>
            <a:ext cx="12998988" cy="7211768"/>
          </a:xfrm>
          <a:custGeom>
            <a:avLst/>
            <a:gdLst/>
            <a:ahLst/>
            <a:cxnLst/>
            <a:rect l="l" t="t" r="r" b="b"/>
            <a:pathLst>
              <a:path w="12998988" h="7211768">
                <a:moveTo>
                  <a:pt x="0" y="0"/>
                </a:moveTo>
                <a:lnTo>
                  <a:pt x="12998989" y="0"/>
                </a:lnTo>
                <a:lnTo>
                  <a:pt x="12998989" y="7211768"/>
                </a:lnTo>
                <a:lnTo>
                  <a:pt x="0" y="7211768"/>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277588" y="1258469"/>
            <a:ext cx="16589569" cy="634807"/>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Train test split is a process to validate the data set and simulate how the model performs with new data. In this article, we create 80% of train data and 20% of testing data. The “Churn” column we rename (the “y”) and the features column we rename (the “X”).</a:t>
            </a:r>
          </a:p>
        </p:txBody>
      </p:sp>
      <p:sp>
        <p:nvSpPr>
          <p:cNvPr id="14" name="TextBox 14"/>
          <p:cNvSpPr txBox="1"/>
          <p:nvPr/>
        </p:nvSpPr>
        <p:spPr>
          <a:xfrm>
            <a:off x="6081927" y="405955"/>
            <a:ext cx="3798208" cy="631849"/>
          </a:xfrm>
          <a:prstGeom prst="rect">
            <a:avLst/>
          </a:prstGeom>
        </p:spPr>
        <p:txBody>
          <a:bodyPr lIns="0" tIns="0" rIns="0" bIns="0" rtlCol="0" anchor="t">
            <a:spAutoFit/>
          </a:bodyPr>
          <a:lstStyle/>
          <a:p>
            <a:pPr algn="l">
              <a:lnSpc>
                <a:spcPts val="4999"/>
              </a:lnSpc>
            </a:pPr>
            <a:r>
              <a:rPr lang="en-US" sz="3999" spc="-63">
                <a:solidFill>
                  <a:srgbClr val="000000"/>
                </a:solidFill>
                <a:latin typeface="Arimo Bold"/>
              </a:rPr>
              <a:t>Train Test Split</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178760" y="882082"/>
            <a:ext cx="13584123" cy="8016212"/>
          </a:xfrm>
          <a:custGeom>
            <a:avLst/>
            <a:gdLst/>
            <a:ahLst/>
            <a:cxnLst/>
            <a:rect l="l" t="t" r="r" b="b"/>
            <a:pathLst>
              <a:path w="13584123" h="8016212">
                <a:moveTo>
                  <a:pt x="0" y="0"/>
                </a:moveTo>
                <a:lnTo>
                  <a:pt x="13584123" y="0"/>
                </a:lnTo>
                <a:lnTo>
                  <a:pt x="13584123" y="8016212"/>
                </a:lnTo>
                <a:lnTo>
                  <a:pt x="0" y="8016212"/>
                </a:lnTo>
                <a:lnTo>
                  <a:pt x="0" y="0"/>
                </a:lnTo>
                <a:close/>
              </a:path>
            </a:pathLst>
          </a:custGeom>
          <a:blipFill>
            <a:blip r:embed="rId6"/>
            <a:stretch>
              <a:fillRect/>
            </a:stretch>
          </a:blipFill>
        </p:spPr>
      </p:sp>
      <p:grpSp>
        <p:nvGrpSpPr>
          <p:cNvPr id="12" name="Group 12"/>
          <p:cNvGrpSpPr/>
          <p:nvPr/>
        </p:nvGrpSpPr>
        <p:grpSpPr>
          <a:xfrm>
            <a:off x="15683120" y="4204650"/>
            <a:ext cx="2369477" cy="1371077"/>
            <a:chOff x="0" y="0"/>
            <a:chExt cx="1229086" cy="711200"/>
          </a:xfrm>
        </p:grpSpPr>
        <p:sp>
          <p:nvSpPr>
            <p:cNvPr id="13" name="Freeform 13"/>
            <p:cNvSpPr/>
            <p:nvPr/>
          </p:nvSpPr>
          <p:spPr>
            <a:xfrm>
              <a:off x="0" y="0"/>
              <a:ext cx="1229098" cy="711200"/>
            </a:xfrm>
            <a:custGeom>
              <a:avLst/>
              <a:gdLst/>
              <a:ahLst/>
              <a:cxnLst/>
              <a:rect l="l" t="t" r="r" b="b"/>
              <a:pathLst>
                <a:path w="1229098" h="711200">
                  <a:moveTo>
                    <a:pt x="939566" y="0"/>
                  </a:moveTo>
                  <a:lnTo>
                    <a:pt x="282407" y="0"/>
                  </a:lnTo>
                  <a:cubicBezTo>
                    <a:pt x="126426" y="0"/>
                    <a:pt x="0" y="123512"/>
                    <a:pt x="0" y="275871"/>
                  </a:cubicBezTo>
                  <a:cubicBezTo>
                    <a:pt x="0" y="386169"/>
                    <a:pt x="66279" y="481310"/>
                    <a:pt x="162037" y="525451"/>
                  </a:cubicBezTo>
                  <a:lnTo>
                    <a:pt x="162037" y="711200"/>
                  </a:lnTo>
                  <a:lnTo>
                    <a:pt x="353844" y="551732"/>
                  </a:lnTo>
                  <a:lnTo>
                    <a:pt x="939566" y="551732"/>
                  </a:lnTo>
                  <a:cubicBezTo>
                    <a:pt x="1102649" y="551732"/>
                    <a:pt x="1229086" y="428220"/>
                    <a:pt x="1229086" y="275861"/>
                  </a:cubicBezTo>
                  <a:cubicBezTo>
                    <a:pt x="1229098" y="123512"/>
                    <a:pt x="1102649" y="0"/>
                    <a:pt x="939566" y="0"/>
                  </a:cubicBezTo>
                  <a:close/>
                </a:path>
              </a:pathLst>
            </a:custGeom>
            <a:solidFill>
              <a:srgbClr val="55A0C1"/>
            </a:solidFill>
          </p:spPr>
        </p:sp>
        <p:sp>
          <p:nvSpPr>
            <p:cNvPr id="14" name="TextBox 14"/>
            <p:cNvSpPr txBox="1"/>
            <p:nvPr/>
          </p:nvSpPr>
          <p:spPr>
            <a:xfrm>
              <a:off x="0" y="38100"/>
              <a:ext cx="1229086" cy="482600"/>
            </a:xfrm>
            <a:prstGeom prst="rect">
              <a:avLst/>
            </a:prstGeom>
          </p:spPr>
          <p:txBody>
            <a:bodyPr lIns="50800" tIns="50800" rIns="50800" bIns="50800" rtlCol="0" anchor="ctr"/>
            <a:lstStyle/>
            <a:p>
              <a:pPr algn="ctr">
                <a:lnSpc>
                  <a:spcPts val="2676"/>
                </a:lnSpc>
              </a:pPr>
              <a:r>
                <a:rPr lang="en-US" sz="2230" spc="20">
                  <a:solidFill>
                    <a:srgbClr val="FFFFFF"/>
                  </a:solidFill>
                  <a:latin typeface="TT Rounds Condensed Bold"/>
                </a:rPr>
                <a:t>Model Selected</a:t>
              </a:r>
            </a:p>
          </p:txBody>
        </p:sp>
      </p:grpSp>
      <p:sp>
        <p:nvSpPr>
          <p:cNvPr id="15" name="Freeform 15"/>
          <p:cNvSpPr/>
          <p:nvPr/>
        </p:nvSpPr>
        <p:spPr>
          <a:xfrm>
            <a:off x="14746796" y="2933162"/>
            <a:ext cx="697023" cy="3914053"/>
          </a:xfrm>
          <a:custGeom>
            <a:avLst/>
            <a:gdLst/>
            <a:ahLst/>
            <a:cxnLst/>
            <a:rect l="l" t="t" r="r" b="b"/>
            <a:pathLst>
              <a:path w="697023" h="3914053">
                <a:moveTo>
                  <a:pt x="0" y="0"/>
                </a:moveTo>
                <a:lnTo>
                  <a:pt x="697023" y="0"/>
                </a:lnTo>
                <a:lnTo>
                  <a:pt x="697023" y="3914053"/>
                </a:lnTo>
                <a:lnTo>
                  <a:pt x="0" y="3914053"/>
                </a:lnTo>
                <a:lnTo>
                  <a:pt x="0" y="0"/>
                </a:lnTo>
                <a:close/>
              </a:path>
            </a:pathLst>
          </a:custGeom>
          <a:blipFill>
            <a:blip r:embed="rId7"/>
            <a:stretch>
              <a:fillRect/>
            </a:stretch>
          </a:blipFill>
        </p:spPr>
      </p:sp>
      <p:sp>
        <p:nvSpPr>
          <p:cNvPr id="16" name="TextBox 16"/>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0" y="8530"/>
            <a:ext cx="18301713" cy="10315344"/>
          </a:xfrm>
          <a:custGeom>
            <a:avLst/>
            <a:gdLst/>
            <a:ahLst/>
            <a:cxnLst/>
            <a:rect l="l" t="t" r="r" b="b"/>
            <a:pathLst>
              <a:path w="18301713" h="10315344">
                <a:moveTo>
                  <a:pt x="0" y="0"/>
                </a:moveTo>
                <a:lnTo>
                  <a:pt x="18301713" y="0"/>
                </a:lnTo>
                <a:lnTo>
                  <a:pt x="18301713" y="10315345"/>
                </a:lnTo>
                <a:lnTo>
                  <a:pt x="0" y="10315345"/>
                </a:lnTo>
                <a:lnTo>
                  <a:pt x="0" y="0"/>
                </a:lnTo>
                <a:close/>
              </a:path>
            </a:pathLst>
          </a:custGeom>
          <a:blipFill>
            <a:blip r:embed="rId2"/>
            <a:stretch>
              <a:fillRect/>
            </a:stretch>
          </a:blipFill>
        </p:spPr>
      </p:sp>
      <p:sp>
        <p:nvSpPr>
          <p:cNvPr id="3" name="Rectangle 2"/>
          <p:cNvSpPr/>
          <p:nvPr/>
        </p:nvSpPr>
        <p:spPr>
          <a:xfrm>
            <a:off x="1371600" y="5166202"/>
            <a:ext cx="9817353" cy="592470"/>
          </a:xfrm>
          <a:prstGeom prst="rect">
            <a:avLst/>
          </a:prstGeom>
        </p:spPr>
        <p:txBody>
          <a:bodyPr wrap="square">
            <a:spAutoFit/>
          </a:bodyPr>
          <a:lstStyle/>
          <a:p>
            <a:pPr>
              <a:lnSpc>
                <a:spcPts val="3888"/>
              </a:lnSpc>
            </a:pPr>
            <a:r>
              <a:rPr lang="en-US" sz="4400" b="1" spc="33" dirty="0" smtClean="0">
                <a:solidFill>
                  <a:srgbClr val="002060"/>
                </a:solidFill>
                <a:latin typeface="Stencil Std" panose="00000800000000000000" pitchFamily="50" charset="0"/>
              </a:rPr>
              <a:t>Model: Churn.. Turn… Fun….</a:t>
            </a:r>
            <a:endParaRPr lang="en-US" sz="4400" b="1" spc="33" dirty="0">
              <a:solidFill>
                <a:srgbClr val="002060"/>
              </a:solidFill>
              <a:latin typeface="Stencil Std" panose="00000800000000000000" pitchFamily="50"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6463" y="113763"/>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Freeform 3"/>
          <p:cNvSpPr/>
          <p:nvPr/>
        </p:nvSpPr>
        <p:spPr>
          <a:xfrm>
            <a:off x="133436" y="113763"/>
            <a:ext cx="617577" cy="995870"/>
          </a:xfrm>
          <a:custGeom>
            <a:avLst/>
            <a:gdLst/>
            <a:ahLst/>
            <a:cxnLst/>
            <a:rect l="l" t="t" r="r" b="b"/>
            <a:pathLst>
              <a:path w="617577" h="995870">
                <a:moveTo>
                  <a:pt x="0" y="0"/>
                </a:moveTo>
                <a:lnTo>
                  <a:pt x="617576" y="0"/>
                </a:lnTo>
                <a:lnTo>
                  <a:pt x="617576" y="995869"/>
                </a:lnTo>
                <a:lnTo>
                  <a:pt x="0" y="995869"/>
                </a:lnTo>
                <a:lnTo>
                  <a:pt x="0" y="0"/>
                </a:lnTo>
                <a:close/>
              </a:path>
            </a:pathLst>
          </a:custGeom>
          <a:blipFill>
            <a:blip r:embed="rId4"/>
            <a:stretch>
              <a:fillRect r="-2"/>
            </a:stretch>
          </a:blipFill>
        </p:spPr>
      </p:sp>
      <p:sp>
        <p:nvSpPr>
          <p:cNvPr id="6" name="Freeform 4"/>
          <p:cNvSpPr/>
          <p:nvPr/>
        </p:nvSpPr>
        <p:spPr>
          <a:xfrm>
            <a:off x="16056229" y="9279220"/>
            <a:ext cx="2089236" cy="995870"/>
          </a:xfrm>
          <a:custGeom>
            <a:avLst/>
            <a:gdLst/>
            <a:ahLst/>
            <a:cxnLst/>
            <a:rect l="l" t="t" r="r" b="b"/>
            <a:pathLst>
              <a:path w="2089236" h="995870">
                <a:moveTo>
                  <a:pt x="0" y="0"/>
                </a:moveTo>
                <a:lnTo>
                  <a:pt x="2089236" y="0"/>
                </a:lnTo>
                <a:lnTo>
                  <a:pt x="2089236" y="995869"/>
                </a:lnTo>
                <a:lnTo>
                  <a:pt x="0" y="995869"/>
                </a:lnTo>
                <a:lnTo>
                  <a:pt x="0" y="0"/>
                </a:lnTo>
                <a:close/>
              </a:path>
            </a:pathLst>
          </a:custGeom>
          <a:blipFill>
            <a:blip r:embed="rId5"/>
            <a:stretch>
              <a:fillRect/>
            </a:stretch>
          </a:blipFill>
        </p:spPr>
      </p:sp>
      <p:sp>
        <p:nvSpPr>
          <p:cNvPr id="7" name="Freeform 7"/>
          <p:cNvSpPr/>
          <p:nvPr/>
        </p:nvSpPr>
        <p:spPr>
          <a:xfrm>
            <a:off x="133436" y="7976085"/>
            <a:ext cx="2134567" cy="2134567"/>
          </a:xfrm>
          <a:custGeom>
            <a:avLst/>
            <a:gdLst/>
            <a:ahLst/>
            <a:cxnLst/>
            <a:rect l="l" t="t" r="r" b="b"/>
            <a:pathLst>
              <a:path w="2134567" h="2134567">
                <a:moveTo>
                  <a:pt x="0" y="0"/>
                </a:moveTo>
                <a:lnTo>
                  <a:pt x="2134566" y="0"/>
                </a:lnTo>
                <a:lnTo>
                  <a:pt x="2134566" y="2134567"/>
                </a:lnTo>
                <a:lnTo>
                  <a:pt x="0" y="2134567"/>
                </a:lnTo>
                <a:lnTo>
                  <a:pt x="0" y="0"/>
                </a:lnTo>
                <a:close/>
              </a:path>
            </a:pathLst>
          </a:custGeom>
          <a:blipFill>
            <a:blip r:embed="rId6"/>
            <a:stretch>
              <a:fillRect/>
            </a:stretch>
          </a:blipFill>
        </p:spPr>
      </p:sp>
      <p:sp>
        <p:nvSpPr>
          <p:cNvPr id="8" name="Freeform 8"/>
          <p:cNvSpPr/>
          <p:nvPr/>
        </p:nvSpPr>
        <p:spPr>
          <a:xfrm>
            <a:off x="2860900" y="7976085"/>
            <a:ext cx="2089207" cy="2134567"/>
          </a:xfrm>
          <a:custGeom>
            <a:avLst/>
            <a:gdLst/>
            <a:ahLst/>
            <a:cxnLst/>
            <a:rect l="l" t="t" r="r" b="b"/>
            <a:pathLst>
              <a:path w="2089207" h="2134567">
                <a:moveTo>
                  <a:pt x="0" y="0"/>
                </a:moveTo>
                <a:lnTo>
                  <a:pt x="2089208" y="0"/>
                </a:lnTo>
                <a:lnTo>
                  <a:pt x="2089208" y="2134567"/>
                </a:lnTo>
                <a:lnTo>
                  <a:pt x="0" y="2134567"/>
                </a:lnTo>
                <a:lnTo>
                  <a:pt x="0" y="0"/>
                </a:lnTo>
                <a:close/>
              </a:path>
            </a:pathLst>
          </a:custGeom>
          <a:blipFill>
            <a:blip r:embed="rId7"/>
            <a:stretch>
              <a:fillRect/>
            </a:stretch>
          </a:blipFill>
        </p:spPr>
      </p:sp>
      <p:sp>
        <p:nvSpPr>
          <p:cNvPr id="9" name="Freeform 9"/>
          <p:cNvSpPr/>
          <p:nvPr/>
        </p:nvSpPr>
        <p:spPr>
          <a:xfrm>
            <a:off x="5514570" y="7827185"/>
            <a:ext cx="2150569" cy="2477852"/>
          </a:xfrm>
          <a:custGeom>
            <a:avLst/>
            <a:gdLst/>
            <a:ahLst/>
            <a:cxnLst/>
            <a:rect l="l" t="t" r="r" b="b"/>
            <a:pathLst>
              <a:path w="2150569" h="2477852">
                <a:moveTo>
                  <a:pt x="0" y="0"/>
                </a:moveTo>
                <a:lnTo>
                  <a:pt x="2150570" y="0"/>
                </a:lnTo>
                <a:lnTo>
                  <a:pt x="2150570" y="2477853"/>
                </a:lnTo>
                <a:lnTo>
                  <a:pt x="0" y="2477853"/>
                </a:lnTo>
                <a:lnTo>
                  <a:pt x="0" y="0"/>
                </a:lnTo>
                <a:close/>
              </a:path>
            </a:pathLst>
          </a:custGeom>
          <a:blipFill>
            <a:blip r:embed="rId8"/>
            <a:stretch>
              <a:fillRect/>
            </a:stretch>
          </a:blipFill>
        </p:spPr>
      </p:sp>
      <p:sp>
        <p:nvSpPr>
          <p:cNvPr id="10" name="Freeform 6"/>
          <p:cNvSpPr/>
          <p:nvPr/>
        </p:nvSpPr>
        <p:spPr>
          <a:xfrm>
            <a:off x="13237143" y="0"/>
            <a:ext cx="1440671" cy="1745306"/>
          </a:xfrm>
          <a:custGeom>
            <a:avLst/>
            <a:gdLst/>
            <a:ahLst/>
            <a:cxnLst/>
            <a:rect l="l" t="t" r="r" b="b"/>
            <a:pathLst>
              <a:path w="1440671" h="1745306">
                <a:moveTo>
                  <a:pt x="0" y="0"/>
                </a:moveTo>
                <a:lnTo>
                  <a:pt x="1440671" y="0"/>
                </a:lnTo>
                <a:lnTo>
                  <a:pt x="1440671" y="1745306"/>
                </a:lnTo>
                <a:lnTo>
                  <a:pt x="0" y="174530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1" name="Freeform 5"/>
          <p:cNvSpPr/>
          <p:nvPr/>
        </p:nvSpPr>
        <p:spPr>
          <a:xfrm>
            <a:off x="15021357" y="1426636"/>
            <a:ext cx="3133207" cy="1895590"/>
          </a:xfrm>
          <a:custGeom>
            <a:avLst/>
            <a:gdLst/>
            <a:ahLst/>
            <a:cxnLst/>
            <a:rect l="l" t="t" r="r" b="b"/>
            <a:pathLst>
              <a:path w="3133207" h="1895590">
                <a:moveTo>
                  <a:pt x="0" y="0"/>
                </a:moveTo>
                <a:lnTo>
                  <a:pt x="3133207" y="0"/>
                </a:lnTo>
                <a:lnTo>
                  <a:pt x="3133207" y="1895590"/>
                </a:lnTo>
                <a:lnTo>
                  <a:pt x="0" y="1895590"/>
                </a:lnTo>
                <a:lnTo>
                  <a:pt x="0" y="0"/>
                </a:lnTo>
                <a:close/>
              </a:path>
            </a:pathLst>
          </a:custGeom>
          <a:blipFill>
            <a:blip r:embed="rId11"/>
            <a:stretch>
              <a:fillRect/>
            </a:stretch>
          </a:blipFill>
        </p:spPr>
      </p:sp>
    </p:spTree>
    <p:extLst>
      <p:ext uri="{BB962C8B-B14F-4D97-AF65-F5344CB8AC3E}">
        <p14:creationId xmlns:p14="http://schemas.microsoft.com/office/powerpoint/2010/main" val="1695263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194069"/>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grpSp>
        <p:nvGrpSpPr>
          <p:cNvPr id="11" name="Group 11"/>
          <p:cNvGrpSpPr/>
          <p:nvPr/>
        </p:nvGrpSpPr>
        <p:grpSpPr>
          <a:xfrm>
            <a:off x="15544800" y="1552773"/>
            <a:ext cx="1985959" cy="1149157"/>
            <a:chOff x="0" y="0"/>
            <a:chExt cx="1229086" cy="711200"/>
          </a:xfrm>
        </p:grpSpPr>
        <p:sp>
          <p:nvSpPr>
            <p:cNvPr id="12" name="Freeform 12"/>
            <p:cNvSpPr/>
            <p:nvPr/>
          </p:nvSpPr>
          <p:spPr>
            <a:xfrm>
              <a:off x="0" y="0"/>
              <a:ext cx="1229098" cy="711200"/>
            </a:xfrm>
            <a:custGeom>
              <a:avLst/>
              <a:gdLst/>
              <a:ahLst/>
              <a:cxnLst/>
              <a:rect l="l" t="t" r="r" b="b"/>
              <a:pathLst>
                <a:path w="1229098" h="711200">
                  <a:moveTo>
                    <a:pt x="939566" y="0"/>
                  </a:moveTo>
                  <a:lnTo>
                    <a:pt x="282407" y="0"/>
                  </a:lnTo>
                  <a:cubicBezTo>
                    <a:pt x="126426" y="0"/>
                    <a:pt x="0" y="123512"/>
                    <a:pt x="0" y="275871"/>
                  </a:cubicBezTo>
                  <a:cubicBezTo>
                    <a:pt x="0" y="386169"/>
                    <a:pt x="66279" y="481310"/>
                    <a:pt x="162037" y="525451"/>
                  </a:cubicBezTo>
                  <a:lnTo>
                    <a:pt x="162037" y="711200"/>
                  </a:lnTo>
                  <a:lnTo>
                    <a:pt x="353844" y="551732"/>
                  </a:lnTo>
                  <a:lnTo>
                    <a:pt x="939566" y="551732"/>
                  </a:lnTo>
                  <a:cubicBezTo>
                    <a:pt x="1102649" y="551732"/>
                    <a:pt x="1229086" y="428220"/>
                    <a:pt x="1229086" y="275861"/>
                  </a:cubicBezTo>
                  <a:cubicBezTo>
                    <a:pt x="1229098" y="123512"/>
                    <a:pt x="1102649" y="0"/>
                    <a:pt x="939566" y="0"/>
                  </a:cubicBezTo>
                  <a:close/>
                </a:path>
              </a:pathLst>
            </a:custGeom>
            <a:solidFill>
              <a:srgbClr val="55A0C1"/>
            </a:solidFill>
          </p:spPr>
        </p:sp>
        <p:sp>
          <p:nvSpPr>
            <p:cNvPr id="13" name="TextBox 13"/>
            <p:cNvSpPr txBox="1"/>
            <p:nvPr/>
          </p:nvSpPr>
          <p:spPr>
            <a:xfrm>
              <a:off x="0" y="38100"/>
              <a:ext cx="1229086" cy="482600"/>
            </a:xfrm>
            <a:prstGeom prst="rect">
              <a:avLst/>
            </a:prstGeom>
          </p:spPr>
          <p:txBody>
            <a:bodyPr lIns="50800" tIns="50800" rIns="50800" bIns="50800" rtlCol="0" anchor="ctr"/>
            <a:lstStyle/>
            <a:p>
              <a:pPr algn="ctr">
                <a:lnSpc>
                  <a:spcPts val="2676"/>
                </a:lnSpc>
              </a:pPr>
              <a:r>
                <a:rPr lang="en-US" sz="2230" spc="20" dirty="0">
                  <a:solidFill>
                    <a:srgbClr val="FFFFFF"/>
                  </a:solidFill>
                  <a:latin typeface="TT Rounds Condensed Bold"/>
                </a:rPr>
                <a:t>Model Selected</a:t>
              </a:r>
            </a:p>
          </p:txBody>
        </p:sp>
      </p:grpSp>
      <p:sp>
        <p:nvSpPr>
          <p:cNvPr id="14" name="TextBox 14"/>
          <p:cNvSpPr txBox="1"/>
          <p:nvPr/>
        </p:nvSpPr>
        <p:spPr>
          <a:xfrm>
            <a:off x="1028700" y="2950795"/>
            <a:ext cx="14821645" cy="1577905"/>
          </a:xfrm>
          <a:prstGeom prst="rect">
            <a:avLst/>
          </a:prstGeom>
        </p:spPr>
        <p:txBody>
          <a:bodyPr lIns="0" tIns="0" rIns="0" bIns="0" rtlCol="0" anchor="t">
            <a:spAutoFit/>
          </a:bodyPr>
          <a:lstStyle/>
          <a:p>
            <a:pPr algn="just">
              <a:lnSpc>
                <a:spcPts val="2538"/>
              </a:lnSpc>
            </a:pPr>
            <a:r>
              <a:rPr lang="en-US" sz="2032" dirty="0">
                <a:solidFill>
                  <a:srgbClr val="000000"/>
                </a:solidFill>
                <a:latin typeface="Arimo"/>
              </a:rPr>
              <a:t>we have chosen the Decision Tree Classifier due to its high recall (0.807) in handling imbalanced data . The number of Non Churn customer (Negative class) significantly </a:t>
            </a:r>
            <a:r>
              <a:rPr lang="en-US" sz="2032" dirty="0" err="1">
                <a:solidFill>
                  <a:srgbClr val="000000"/>
                </a:solidFill>
                <a:latin typeface="Arimo"/>
              </a:rPr>
              <a:t>outweight</a:t>
            </a:r>
            <a:r>
              <a:rPr lang="en-US" sz="2032" dirty="0">
                <a:solidFill>
                  <a:srgbClr val="000000"/>
                </a:solidFill>
                <a:latin typeface="Arimo"/>
              </a:rPr>
              <a:t>  the number of churn Customer (Positive Class) . The goal as to correctly identify as many churned customers as possible while minimizing false negatives (FN) – cases where actual churns are misclassified as non-churns. </a:t>
            </a:r>
          </a:p>
          <a:p>
            <a:pPr marL="0" lvl="0" indent="0" algn="just">
              <a:lnSpc>
                <a:spcPts val="2540"/>
              </a:lnSpc>
              <a:spcBef>
                <a:spcPct val="0"/>
              </a:spcBef>
            </a:pPr>
            <a:endParaRPr lang="en-US" sz="2032" dirty="0">
              <a:solidFill>
                <a:srgbClr val="000000"/>
              </a:solidFill>
              <a:latin typeface="Arimo"/>
            </a:endParaRPr>
          </a:p>
        </p:txBody>
      </p:sp>
      <p:sp>
        <p:nvSpPr>
          <p:cNvPr id="15" name="Freeform 15"/>
          <p:cNvSpPr/>
          <p:nvPr/>
        </p:nvSpPr>
        <p:spPr>
          <a:xfrm>
            <a:off x="435153" y="4741577"/>
            <a:ext cx="4981376" cy="3937414"/>
          </a:xfrm>
          <a:custGeom>
            <a:avLst/>
            <a:gdLst/>
            <a:ahLst/>
            <a:cxnLst/>
            <a:rect l="l" t="t" r="r" b="b"/>
            <a:pathLst>
              <a:path w="4981376" h="3937414">
                <a:moveTo>
                  <a:pt x="0" y="0"/>
                </a:moveTo>
                <a:lnTo>
                  <a:pt x="4981376" y="0"/>
                </a:lnTo>
                <a:lnTo>
                  <a:pt x="4981376" y="3937414"/>
                </a:lnTo>
                <a:lnTo>
                  <a:pt x="0" y="3937414"/>
                </a:lnTo>
                <a:lnTo>
                  <a:pt x="0" y="0"/>
                </a:lnTo>
                <a:close/>
              </a:path>
            </a:pathLst>
          </a:custGeom>
          <a:blipFill>
            <a:blip r:embed="rId6"/>
            <a:stretch>
              <a:fillRect/>
            </a:stretch>
          </a:blipFill>
        </p:spPr>
      </p:sp>
      <p:grpSp>
        <p:nvGrpSpPr>
          <p:cNvPr id="16" name="Group 16"/>
          <p:cNvGrpSpPr/>
          <p:nvPr/>
        </p:nvGrpSpPr>
        <p:grpSpPr>
          <a:xfrm>
            <a:off x="834147" y="6611706"/>
            <a:ext cx="2238287" cy="1683042"/>
            <a:chOff x="0" y="0"/>
            <a:chExt cx="589508" cy="443270"/>
          </a:xfrm>
        </p:grpSpPr>
        <p:sp>
          <p:nvSpPr>
            <p:cNvPr id="17" name="Freeform 17"/>
            <p:cNvSpPr/>
            <p:nvPr/>
          </p:nvSpPr>
          <p:spPr>
            <a:xfrm>
              <a:off x="0" y="0"/>
              <a:ext cx="589508" cy="443270"/>
            </a:xfrm>
            <a:custGeom>
              <a:avLst/>
              <a:gdLst/>
              <a:ahLst/>
              <a:cxnLst/>
              <a:rect l="l" t="t" r="r" b="b"/>
              <a:pathLst>
                <a:path w="589508" h="443270">
                  <a:moveTo>
                    <a:pt x="0" y="0"/>
                  </a:moveTo>
                  <a:lnTo>
                    <a:pt x="589508" y="0"/>
                  </a:lnTo>
                  <a:lnTo>
                    <a:pt x="589508" y="443270"/>
                  </a:lnTo>
                  <a:lnTo>
                    <a:pt x="0" y="443270"/>
                  </a:lnTo>
                  <a:close/>
                </a:path>
              </a:pathLst>
            </a:custGeom>
            <a:solidFill>
              <a:srgbClr val="FFDAA9"/>
            </a:solidFill>
            <a:ln cap="sq">
              <a:noFill/>
              <a:prstDash val="solid"/>
              <a:miter/>
            </a:ln>
          </p:spPr>
        </p:sp>
        <p:sp>
          <p:nvSpPr>
            <p:cNvPr id="18" name="TextBox 18"/>
            <p:cNvSpPr txBox="1"/>
            <p:nvPr/>
          </p:nvSpPr>
          <p:spPr>
            <a:xfrm>
              <a:off x="0" y="-9525"/>
              <a:ext cx="589508" cy="452795"/>
            </a:xfrm>
            <a:prstGeom prst="rect">
              <a:avLst/>
            </a:prstGeom>
          </p:spPr>
          <p:txBody>
            <a:bodyPr lIns="50800" tIns="50800" rIns="50800" bIns="50800" rtlCol="0" anchor="ctr"/>
            <a:lstStyle/>
            <a:p>
              <a:pPr algn="ctr">
                <a:lnSpc>
                  <a:spcPts val="1356"/>
                </a:lnSpc>
              </a:pPr>
              <a:r>
                <a:rPr lang="en-US" sz="1130" spc="10">
                  <a:solidFill>
                    <a:srgbClr val="DE1545"/>
                  </a:solidFill>
                  <a:latin typeface="TT Rounds Condensed Bold"/>
                </a:rPr>
                <a:t>72</a:t>
              </a:r>
            </a:p>
          </p:txBody>
        </p:sp>
      </p:grpSp>
      <p:sp>
        <p:nvSpPr>
          <p:cNvPr id="19" name="Freeform 19"/>
          <p:cNvSpPr/>
          <p:nvPr/>
        </p:nvSpPr>
        <p:spPr>
          <a:xfrm>
            <a:off x="5576383" y="5975166"/>
            <a:ext cx="3581556" cy="1327283"/>
          </a:xfrm>
          <a:custGeom>
            <a:avLst/>
            <a:gdLst/>
            <a:ahLst/>
            <a:cxnLst/>
            <a:rect l="l" t="t" r="r" b="b"/>
            <a:pathLst>
              <a:path w="3581556" h="1327283">
                <a:moveTo>
                  <a:pt x="0" y="0"/>
                </a:moveTo>
                <a:lnTo>
                  <a:pt x="3581556" y="0"/>
                </a:lnTo>
                <a:lnTo>
                  <a:pt x="3581556" y="1327282"/>
                </a:lnTo>
                <a:lnTo>
                  <a:pt x="0" y="1327282"/>
                </a:lnTo>
                <a:lnTo>
                  <a:pt x="0" y="0"/>
                </a:lnTo>
                <a:close/>
              </a:path>
            </a:pathLst>
          </a:custGeom>
          <a:blipFill>
            <a:blip r:embed="rId7"/>
            <a:stretch>
              <a:fillRect/>
            </a:stretch>
          </a:blipFill>
        </p:spPr>
      </p:sp>
      <p:sp>
        <p:nvSpPr>
          <p:cNvPr id="20" name="Freeform 20"/>
          <p:cNvSpPr/>
          <p:nvPr/>
        </p:nvSpPr>
        <p:spPr>
          <a:xfrm>
            <a:off x="5576383" y="7416748"/>
            <a:ext cx="3581556" cy="1059632"/>
          </a:xfrm>
          <a:custGeom>
            <a:avLst/>
            <a:gdLst/>
            <a:ahLst/>
            <a:cxnLst/>
            <a:rect l="l" t="t" r="r" b="b"/>
            <a:pathLst>
              <a:path w="3581556" h="1059632">
                <a:moveTo>
                  <a:pt x="0" y="0"/>
                </a:moveTo>
                <a:lnTo>
                  <a:pt x="3581556" y="0"/>
                </a:lnTo>
                <a:lnTo>
                  <a:pt x="3581556" y="1059632"/>
                </a:lnTo>
                <a:lnTo>
                  <a:pt x="0" y="1059632"/>
                </a:lnTo>
                <a:lnTo>
                  <a:pt x="0" y="0"/>
                </a:lnTo>
                <a:close/>
              </a:path>
            </a:pathLst>
          </a:custGeom>
          <a:blipFill>
            <a:blip r:embed="rId8"/>
            <a:stretch>
              <a:fillRect/>
            </a:stretch>
          </a:blipFill>
        </p:spPr>
      </p:sp>
      <p:sp>
        <p:nvSpPr>
          <p:cNvPr id="21" name="Freeform 21"/>
          <p:cNvSpPr/>
          <p:nvPr/>
        </p:nvSpPr>
        <p:spPr>
          <a:xfrm>
            <a:off x="1483726" y="1284859"/>
            <a:ext cx="13911592" cy="1539070"/>
          </a:xfrm>
          <a:custGeom>
            <a:avLst/>
            <a:gdLst/>
            <a:ahLst/>
            <a:cxnLst/>
            <a:rect l="l" t="t" r="r" b="b"/>
            <a:pathLst>
              <a:path w="13911592" h="1539070">
                <a:moveTo>
                  <a:pt x="0" y="0"/>
                </a:moveTo>
                <a:lnTo>
                  <a:pt x="13911593" y="0"/>
                </a:lnTo>
                <a:lnTo>
                  <a:pt x="13911593" y="1539070"/>
                </a:lnTo>
                <a:lnTo>
                  <a:pt x="0" y="1539070"/>
                </a:lnTo>
                <a:lnTo>
                  <a:pt x="0" y="0"/>
                </a:lnTo>
                <a:close/>
              </a:path>
            </a:pathLst>
          </a:custGeom>
          <a:blipFill>
            <a:blip r:embed="rId9"/>
            <a:stretch>
              <a:fillRect/>
            </a:stretch>
          </a:blipFill>
        </p:spPr>
      </p:sp>
      <p:sp>
        <p:nvSpPr>
          <p:cNvPr id="22" name="TextBox 2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23" name="TextBox 23"/>
          <p:cNvSpPr txBox="1"/>
          <p:nvPr/>
        </p:nvSpPr>
        <p:spPr>
          <a:xfrm>
            <a:off x="5902107" y="4624670"/>
            <a:ext cx="2911793" cy="1263457"/>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True Positives (TP): 302</a:t>
            </a:r>
          </a:p>
          <a:p>
            <a:pPr marL="0" lvl="0" indent="0" algn="just">
              <a:lnSpc>
                <a:spcPts val="2540"/>
              </a:lnSpc>
              <a:spcBef>
                <a:spcPct val="0"/>
              </a:spcBef>
            </a:pPr>
            <a:r>
              <a:rPr lang="en-US" sz="2032" u="none" strike="noStrike">
                <a:solidFill>
                  <a:srgbClr val="000000"/>
                </a:solidFill>
                <a:latin typeface="Arimo"/>
              </a:rPr>
              <a:t>True Negatives (TN): 692</a:t>
            </a:r>
          </a:p>
          <a:p>
            <a:pPr marL="0" lvl="0" indent="0" algn="just">
              <a:lnSpc>
                <a:spcPts val="2540"/>
              </a:lnSpc>
              <a:spcBef>
                <a:spcPct val="0"/>
              </a:spcBef>
            </a:pPr>
            <a:r>
              <a:rPr lang="en-US" sz="2032" u="none" strike="noStrike">
                <a:solidFill>
                  <a:srgbClr val="000000"/>
                </a:solidFill>
                <a:latin typeface="Arimo"/>
              </a:rPr>
              <a:t>False Positives (FP): 341</a:t>
            </a:r>
          </a:p>
          <a:p>
            <a:pPr marL="0" lvl="0" indent="0" algn="just">
              <a:lnSpc>
                <a:spcPts val="2540"/>
              </a:lnSpc>
              <a:spcBef>
                <a:spcPct val="0"/>
              </a:spcBef>
            </a:pPr>
            <a:r>
              <a:rPr lang="en-US" sz="2032" u="none" strike="noStrike">
                <a:solidFill>
                  <a:srgbClr val="000000"/>
                </a:solidFill>
                <a:latin typeface="Arimo"/>
              </a:rPr>
              <a:t>False Negatives (FN): 72</a:t>
            </a:r>
          </a:p>
        </p:txBody>
      </p:sp>
      <p:sp>
        <p:nvSpPr>
          <p:cNvPr id="24" name="TextBox 24"/>
          <p:cNvSpPr txBox="1"/>
          <p:nvPr/>
        </p:nvSpPr>
        <p:spPr>
          <a:xfrm>
            <a:off x="9624937" y="3921859"/>
            <a:ext cx="6633555" cy="1263457"/>
          </a:xfrm>
          <a:prstGeom prst="rect">
            <a:avLst/>
          </a:prstGeom>
        </p:spPr>
        <p:txBody>
          <a:bodyPr lIns="0" tIns="0" rIns="0" bIns="0" rtlCol="0" anchor="t">
            <a:spAutoFit/>
          </a:bodyPr>
          <a:lstStyle/>
          <a:p>
            <a:pPr marL="0" lvl="0" indent="0" algn="just">
              <a:lnSpc>
                <a:spcPts val="2540"/>
              </a:lnSpc>
              <a:spcBef>
                <a:spcPct val="0"/>
              </a:spcBef>
            </a:pPr>
            <a:endParaRPr/>
          </a:p>
          <a:p>
            <a:pPr marL="0" lvl="0" indent="0" algn="just">
              <a:lnSpc>
                <a:spcPts val="2540"/>
              </a:lnSpc>
              <a:spcBef>
                <a:spcPct val="0"/>
              </a:spcBef>
            </a:pPr>
            <a:r>
              <a:rPr lang="en-US" sz="2032" u="none" strike="noStrike">
                <a:solidFill>
                  <a:srgbClr val="000000"/>
                </a:solidFill>
                <a:latin typeface="Arimo"/>
              </a:rPr>
              <a:t>The Decision Tree model excels in minimizing false negatives (FN), which is crucial for identifying potential churns</a:t>
            </a:r>
          </a:p>
        </p:txBody>
      </p:sp>
      <p:sp>
        <p:nvSpPr>
          <p:cNvPr id="25" name="TextBox 25"/>
          <p:cNvSpPr txBox="1"/>
          <p:nvPr/>
        </p:nvSpPr>
        <p:spPr>
          <a:xfrm rot="60000">
            <a:off x="9627228" y="5926941"/>
            <a:ext cx="6633555" cy="320482"/>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Recall : TP/(TP+FN) = 0.807</a:t>
            </a:r>
          </a:p>
        </p:txBody>
      </p:sp>
      <p:sp>
        <p:nvSpPr>
          <p:cNvPr id="26" name="TextBox 26"/>
          <p:cNvSpPr txBox="1"/>
          <p:nvPr/>
        </p:nvSpPr>
        <p:spPr>
          <a:xfrm rot="60000">
            <a:off x="9627228" y="6924105"/>
            <a:ext cx="6633555" cy="320482"/>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Precision :(TP/TP+FP) = 0.470</a:t>
            </a:r>
          </a:p>
        </p:txBody>
      </p:sp>
      <p:sp>
        <p:nvSpPr>
          <p:cNvPr id="27" name="TextBox 27"/>
          <p:cNvSpPr txBox="1"/>
          <p:nvPr/>
        </p:nvSpPr>
        <p:spPr>
          <a:xfrm rot="60000">
            <a:off x="9622978" y="7729147"/>
            <a:ext cx="6633555" cy="320482"/>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Accuracy :(TP+TN)/(TP+TN+FP+FN) = 0.706</a:t>
            </a:r>
          </a:p>
        </p:txBody>
      </p:sp>
      <p:sp>
        <p:nvSpPr>
          <p:cNvPr id="28" name="TextBox 28"/>
          <p:cNvSpPr txBox="1"/>
          <p:nvPr/>
        </p:nvSpPr>
        <p:spPr>
          <a:xfrm rot="60000">
            <a:off x="9622921" y="8724296"/>
            <a:ext cx="7377466" cy="320482"/>
          </a:xfrm>
          <a:prstGeom prst="rect">
            <a:avLst/>
          </a:prstGeom>
        </p:spPr>
        <p:txBody>
          <a:bodyPr lIns="0" tIns="0" rIns="0" bIns="0" rtlCol="0" anchor="t">
            <a:spAutoFit/>
          </a:bodyPr>
          <a:lstStyle/>
          <a:p>
            <a:pPr marL="0" lvl="0" indent="0" algn="just">
              <a:lnSpc>
                <a:spcPts val="2540"/>
              </a:lnSpc>
              <a:spcBef>
                <a:spcPct val="0"/>
              </a:spcBef>
            </a:pPr>
            <a:r>
              <a:rPr lang="en-US" sz="2032">
                <a:solidFill>
                  <a:srgbClr val="000000"/>
                </a:solidFill>
                <a:latin typeface="Arimo"/>
              </a:rPr>
              <a:t>F1 Score : 2 X PrecisionXRecall / Precision + Recall = 0.594</a:t>
            </a:r>
          </a:p>
        </p:txBody>
      </p:sp>
      <p:sp>
        <p:nvSpPr>
          <p:cNvPr id="29" name="TextBox 29"/>
          <p:cNvSpPr txBox="1"/>
          <p:nvPr/>
        </p:nvSpPr>
        <p:spPr>
          <a:xfrm>
            <a:off x="3279582" y="370239"/>
            <a:ext cx="10319880" cy="609600"/>
          </a:xfrm>
          <a:prstGeom prst="rect">
            <a:avLst/>
          </a:prstGeom>
        </p:spPr>
        <p:txBody>
          <a:bodyPr lIns="0" tIns="0" rIns="0" bIns="0" rtlCol="0" anchor="t">
            <a:spAutoFit/>
          </a:bodyPr>
          <a:lstStyle/>
          <a:p>
            <a:pPr algn="ctr">
              <a:lnSpc>
                <a:spcPts val="4799"/>
              </a:lnSpc>
              <a:spcBef>
                <a:spcPct val="0"/>
              </a:spcBef>
            </a:pPr>
            <a:r>
              <a:rPr lang="en-US" sz="3999" spc="37" dirty="0" err="1">
                <a:solidFill>
                  <a:srgbClr val="000000"/>
                </a:solidFill>
                <a:latin typeface="TT Rounds Condensed Bold"/>
              </a:rPr>
              <a:t>Descision</a:t>
            </a:r>
            <a:r>
              <a:rPr lang="en-US" sz="3999" spc="37" dirty="0">
                <a:solidFill>
                  <a:srgbClr val="000000"/>
                </a:solidFill>
                <a:latin typeface="TT Rounds Condensed Bold"/>
              </a:rPr>
              <a:t> tree Model Selection</a:t>
            </a:r>
          </a:p>
        </p:txBody>
      </p:sp>
      <p:sp>
        <p:nvSpPr>
          <p:cNvPr id="30" name="TextBox 30"/>
          <p:cNvSpPr txBox="1"/>
          <p:nvPr/>
        </p:nvSpPr>
        <p:spPr>
          <a:xfrm>
            <a:off x="9624937" y="7454350"/>
            <a:ext cx="4289584" cy="276225"/>
          </a:xfrm>
          <a:prstGeom prst="rect">
            <a:avLst/>
          </a:prstGeom>
        </p:spPr>
        <p:txBody>
          <a:bodyPr lIns="0" tIns="0" rIns="0" bIns="0" rtlCol="0" anchor="t">
            <a:spAutoFit/>
          </a:bodyPr>
          <a:lstStyle/>
          <a:p>
            <a:pPr algn="ctr">
              <a:lnSpc>
                <a:spcPts val="2196"/>
              </a:lnSpc>
              <a:spcBef>
                <a:spcPct val="0"/>
              </a:spcBef>
            </a:pPr>
            <a:r>
              <a:rPr lang="en-US" sz="1830" spc="17">
                <a:solidFill>
                  <a:srgbClr val="000000"/>
                </a:solidFill>
                <a:latin typeface="TT Rounds Condensed Bold"/>
              </a:rPr>
              <a:t>Accuracy:Overall correctness of predictions.</a:t>
            </a:r>
          </a:p>
        </p:txBody>
      </p:sp>
      <p:sp>
        <p:nvSpPr>
          <p:cNvPr id="31" name="TextBox 31"/>
          <p:cNvSpPr txBox="1"/>
          <p:nvPr/>
        </p:nvSpPr>
        <p:spPr>
          <a:xfrm>
            <a:off x="9631652" y="6609066"/>
            <a:ext cx="7664648" cy="276225"/>
          </a:xfrm>
          <a:prstGeom prst="rect">
            <a:avLst/>
          </a:prstGeom>
        </p:spPr>
        <p:txBody>
          <a:bodyPr lIns="0" tIns="0" rIns="0" bIns="0" rtlCol="0" anchor="t">
            <a:spAutoFit/>
          </a:bodyPr>
          <a:lstStyle/>
          <a:p>
            <a:pPr algn="ctr">
              <a:lnSpc>
                <a:spcPts val="2196"/>
              </a:lnSpc>
              <a:spcBef>
                <a:spcPct val="0"/>
              </a:spcBef>
            </a:pPr>
            <a:r>
              <a:rPr lang="en-US" sz="1830" spc="17">
                <a:solidFill>
                  <a:srgbClr val="000000"/>
                </a:solidFill>
                <a:latin typeface="TT Rounds Condensed Bold"/>
              </a:rPr>
              <a:t>Precision:Proportion of true positive predictions among all positive predictions</a:t>
            </a:r>
          </a:p>
        </p:txBody>
      </p:sp>
      <p:sp>
        <p:nvSpPr>
          <p:cNvPr id="32" name="TextBox 32"/>
          <p:cNvSpPr txBox="1"/>
          <p:nvPr/>
        </p:nvSpPr>
        <p:spPr>
          <a:xfrm>
            <a:off x="9558012" y="5516652"/>
            <a:ext cx="7811929" cy="276225"/>
          </a:xfrm>
          <a:prstGeom prst="rect">
            <a:avLst/>
          </a:prstGeom>
        </p:spPr>
        <p:txBody>
          <a:bodyPr lIns="0" tIns="0" rIns="0" bIns="0" rtlCol="0" anchor="t">
            <a:spAutoFit/>
          </a:bodyPr>
          <a:lstStyle/>
          <a:p>
            <a:pPr algn="ctr">
              <a:lnSpc>
                <a:spcPts val="2196"/>
              </a:lnSpc>
              <a:spcBef>
                <a:spcPct val="0"/>
              </a:spcBef>
            </a:pPr>
            <a:r>
              <a:rPr lang="en-US" sz="1830" spc="17">
                <a:solidFill>
                  <a:srgbClr val="000000"/>
                </a:solidFill>
                <a:latin typeface="TT Rounds Condensed Bold"/>
              </a:rPr>
              <a:t>Recall (Sensitivity): Proportion of actual churned customers correctly identified.</a:t>
            </a:r>
          </a:p>
        </p:txBody>
      </p:sp>
      <p:sp>
        <p:nvSpPr>
          <p:cNvPr id="33" name="TextBox 33"/>
          <p:cNvSpPr txBox="1"/>
          <p:nvPr/>
        </p:nvSpPr>
        <p:spPr>
          <a:xfrm>
            <a:off x="9631652" y="8440866"/>
            <a:ext cx="4704040" cy="276225"/>
          </a:xfrm>
          <a:prstGeom prst="rect">
            <a:avLst/>
          </a:prstGeom>
        </p:spPr>
        <p:txBody>
          <a:bodyPr lIns="0" tIns="0" rIns="0" bIns="0" rtlCol="0" anchor="t">
            <a:spAutoFit/>
          </a:bodyPr>
          <a:lstStyle/>
          <a:p>
            <a:pPr algn="ctr">
              <a:lnSpc>
                <a:spcPts val="2196"/>
              </a:lnSpc>
              <a:spcBef>
                <a:spcPct val="0"/>
              </a:spcBef>
            </a:pPr>
            <a:r>
              <a:rPr lang="en-US" sz="1830" spc="17">
                <a:solidFill>
                  <a:srgbClr val="000000"/>
                </a:solidFill>
                <a:latin typeface="TT Rounds Condensed Bold"/>
              </a:rPr>
              <a:t>F1-Score: Harmonic mean of precision and recall</a:t>
            </a: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294172" y="5185316"/>
            <a:ext cx="4277738" cy="3183377"/>
            <a:chOff x="0" y="0"/>
            <a:chExt cx="1126647" cy="838420"/>
          </a:xfrm>
        </p:grpSpPr>
        <p:sp>
          <p:nvSpPr>
            <p:cNvPr id="4" name="Freeform 4"/>
            <p:cNvSpPr/>
            <p:nvPr/>
          </p:nvSpPr>
          <p:spPr>
            <a:xfrm>
              <a:off x="0" y="0"/>
              <a:ext cx="1126647" cy="838420"/>
            </a:xfrm>
            <a:custGeom>
              <a:avLst/>
              <a:gdLst/>
              <a:ahLst/>
              <a:cxnLst/>
              <a:rect l="l" t="t" r="r" b="b"/>
              <a:pathLst>
                <a:path w="1126647" h="838420">
                  <a:moveTo>
                    <a:pt x="0" y="0"/>
                  </a:moveTo>
                  <a:lnTo>
                    <a:pt x="1126647" y="0"/>
                  </a:lnTo>
                  <a:lnTo>
                    <a:pt x="1126647" y="838420"/>
                  </a:lnTo>
                  <a:lnTo>
                    <a:pt x="0" y="838420"/>
                  </a:lnTo>
                  <a:close/>
                </a:path>
              </a:pathLst>
            </a:custGeom>
            <a:solidFill>
              <a:srgbClr val="FFFFFF"/>
            </a:solidFill>
          </p:spPr>
        </p:sp>
        <p:sp>
          <p:nvSpPr>
            <p:cNvPr id="5" name="TextBox 5"/>
            <p:cNvSpPr txBox="1"/>
            <p:nvPr/>
          </p:nvSpPr>
          <p:spPr>
            <a:xfrm>
              <a:off x="0" y="0"/>
              <a:ext cx="1126647" cy="838420"/>
            </a:xfrm>
            <a:prstGeom prst="rect">
              <a:avLst/>
            </a:prstGeom>
          </p:spPr>
          <p:txBody>
            <a:bodyPr lIns="50800" tIns="50800" rIns="50800" bIns="50800" rtlCol="0" anchor="ctr"/>
            <a:lstStyle/>
            <a:p>
              <a:pPr algn="ctr">
                <a:lnSpc>
                  <a:spcPts val="2196"/>
                </a:lnSpc>
              </a:pPr>
              <a:endParaRPr/>
            </a:p>
          </p:txBody>
        </p:sp>
      </p:grpSp>
      <p:grpSp>
        <p:nvGrpSpPr>
          <p:cNvPr id="6" name="Group 6"/>
          <p:cNvGrpSpPr/>
          <p:nvPr/>
        </p:nvGrpSpPr>
        <p:grpSpPr>
          <a:xfrm>
            <a:off x="13939" y="41816"/>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8" name="Freeform 8"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9" name="Group 9"/>
          <p:cNvGrpSpPr/>
          <p:nvPr/>
        </p:nvGrpSpPr>
        <p:grpSpPr>
          <a:xfrm>
            <a:off x="0" y="20908"/>
            <a:ext cx="18288000" cy="10328816"/>
            <a:chOff x="0" y="0"/>
            <a:chExt cx="24384000" cy="13771755"/>
          </a:xfrm>
        </p:grpSpPr>
        <p:sp>
          <p:nvSpPr>
            <p:cNvPr id="10" name="Freeform 10"/>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11" name="Freeform 11"/>
          <p:cNvSpPr/>
          <p:nvPr/>
        </p:nvSpPr>
        <p:spPr>
          <a:xfrm>
            <a:off x="1028700" y="1796782"/>
            <a:ext cx="5760065" cy="4552910"/>
          </a:xfrm>
          <a:custGeom>
            <a:avLst/>
            <a:gdLst/>
            <a:ahLst/>
            <a:cxnLst/>
            <a:rect l="l" t="t" r="r" b="b"/>
            <a:pathLst>
              <a:path w="5760065" h="4552910">
                <a:moveTo>
                  <a:pt x="0" y="0"/>
                </a:moveTo>
                <a:lnTo>
                  <a:pt x="5760065" y="0"/>
                </a:lnTo>
                <a:lnTo>
                  <a:pt x="5760065" y="4552911"/>
                </a:lnTo>
                <a:lnTo>
                  <a:pt x="0" y="4552911"/>
                </a:lnTo>
                <a:lnTo>
                  <a:pt x="0" y="0"/>
                </a:lnTo>
                <a:close/>
              </a:path>
            </a:pathLst>
          </a:custGeom>
          <a:blipFill>
            <a:blip r:embed="rId4"/>
            <a:stretch>
              <a:fillRect/>
            </a:stretch>
          </a:blipFill>
        </p:spPr>
      </p:sp>
      <p:sp>
        <p:nvSpPr>
          <p:cNvPr id="12" name="AutoShape 12"/>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13" name="Freeform 13"/>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5"/>
            <a:stretch>
              <a:fillRect/>
            </a:stretch>
          </a:blipFill>
        </p:spPr>
      </p:sp>
      <p:sp>
        <p:nvSpPr>
          <p:cNvPr id="14" name="Freeform 14"/>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6"/>
            <a:stretch>
              <a:fillRect l="-993" r="-996"/>
            </a:stretch>
          </a:blipFill>
        </p:spPr>
      </p:sp>
      <p:grpSp>
        <p:nvGrpSpPr>
          <p:cNvPr id="15" name="Group 15"/>
          <p:cNvGrpSpPr/>
          <p:nvPr/>
        </p:nvGrpSpPr>
        <p:grpSpPr>
          <a:xfrm>
            <a:off x="1521906" y="4073237"/>
            <a:ext cx="2591310" cy="1883518"/>
            <a:chOff x="0" y="0"/>
            <a:chExt cx="682485" cy="496071"/>
          </a:xfrm>
        </p:grpSpPr>
        <p:sp>
          <p:nvSpPr>
            <p:cNvPr id="16" name="Freeform 16"/>
            <p:cNvSpPr/>
            <p:nvPr/>
          </p:nvSpPr>
          <p:spPr>
            <a:xfrm>
              <a:off x="0" y="0"/>
              <a:ext cx="682485" cy="496071"/>
            </a:xfrm>
            <a:custGeom>
              <a:avLst/>
              <a:gdLst/>
              <a:ahLst/>
              <a:cxnLst/>
              <a:rect l="l" t="t" r="r" b="b"/>
              <a:pathLst>
                <a:path w="682485" h="496071">
                  <a:moveTo>
                    <a:pt x="0" y="0"/>
                  </a:moveTo>
                  <a:lnTo>
                    <a:pt x="682485" y="0"/>
                  </a:lnTo>
                  <a:lnTo>
                    <a:pt x="682485" y="496071"/>
                  </a:lnTo>
                  <a:lnTo>
                    <a:pt x="0" y="496071"/>
                  </a:lnTo>
                  <a:close/>
                </a:path>
              </a:pathLst>
            </a:custGeom>
            <a:solidFill>
              <a:srgbClr val="FFDAA9"/>
            </a:solidFill>
            <a:ln cap="sq">
              <a:noFill/>
              <a:prstDash val="solid"/>
              <a:miter/>
            </a:ln>
          </p:spPr>
        </p:sp>
        <p:sp>
          <p:nvSpPr>
            <p:cNvPr id="17" name="TextBox 17"/>
            <p:cNvSpPr txBox="1"/>
            <p:nvPr/>
          </p:nvSpPr>
          <p:spPr>
            <a:xfrm>
              <a:off x="0" y="0"/>
              <a:ext cx="682485" cy="496071"/>
            </a:xfrm>
            <a:prstGeom prst="rect">
              <a:avLst/>
            </a:prstGeom>
          </p:spPr>
          <p:txBody>
            <a:bodyPr lIns="50800" tIns="50800" rIns="50800" bIns="50800" rtlCol="0" anchor="ctr"/>
            <a:lstStyle/>
            <a:p>
              <a:pPr algn="ctr">
                <a:lnSpc>
                  <a:spcPts val="1596"/>
                </a:lnSpc>
              </a:pPr>
              <a:r>
                <a:rPr lang="en-US" sz="1330" spc="12">
                  <a:solidFill>
                    <a:srgbClr val="DE1545"/>
                  </a:solidFill>
                  <a:latin typeface="TT Rounds Condensed Bold"/>
                </a:rPr>
                <a:t>72</a:t>
              </a:r>
            </a:p>
          </p:txBody>
        </p:sp>
      </p:grpSp>
      <p:sp>
        <p:nvSpPr>
          <p:cNvPr id="18" name="TextBox 18"/>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9" name="TextBox 19"/>
          <p:cNvSpPr txBox="1"/>
          <p:nvPr/>
        </p:nvSpPr>
        <p:spPr>
          <a:xfrm>
            <a:off x="3297646" y="126567"/>
            <a:ext cx="10319880" cy="609600"/>
          </a:xfrm>
          <a:prstGeom prst="rect">
            <a:avLst/>
          </a:prstGeom>
        </p:spPr>
        <p:txBody>
          <a:bodyPr lIns="0" tIns="0" rIns="0" bIns="0" rtlCol="0" anchor="t">
            <a:spAutoFit/>
          </a:bodyPr>
          <a:lstStyle/>
          <a:p>
            <a:pPr algn="ctr">
              <a:lnSpc>
                <a:spcPts val="4799"/>
              </a:lnSpc>
              <a:spcBef>
                <a:spcPct val="0"/>
              </a:spcBef>
            </a:pPr>
            <a:r>
              <a:rPr lang="en-US" sz="3999" spc="37">
                <a:solidFill>
                  <a:srgbClr val="000000"/>
                </a:solidFill>
                <a:latin typeface="TT Rounds Condensed Bold"/>
              </a:rPr>
              <a:t>Descision Tree Model - Balancing the FP &amp; FN</a:t>
            </a:r>
          </a:p>
        </p:txBody>
      </p:sp>
      <p:sp>
        <p:nvSpPr>
          <p:cNvPr id="20" name="TextBox 20"/>
          <p:cNvSpPr txBox="1"/>
          <p:nvPr/>
        </p:nvSpPr>
        <p:spPr>
          <a:xfrm>
            <a:off x="4956779" y="4501229"/>
            <a:ext cx="930951" cy="228791"/>
          </a:xfrm>
          <a:prstGeom prst="rect">
            <a:avLst/>
          </a:prstGeom>
        </p:spPr>
        <p:txBody>
          <a:bodyPr lIns="0" tIns="0" rIns="0" bIns="0" rtlCol="0" anchor="t">
            <a:spAutoFit/>
          </a:bodyPr>
          <a:lstStyle/>
          <a:p>
            <a:pPr algn="ctr">
              <a:lnSpc>
                <a:spcPts val="1855"/>
              </a:lnSpc>
            </a:pPr>
            <a:r>
              <a:rPr lang="en-US" sz="1325">
                <a:solidFill>
                  <a:srgbClr val="000000"/>
                </a:solidFill>
                <a:latin typeface="Canva Sans"/>
              </a:rPr>
              <a:t>TP</a:t>
            </a:r>
          </a:p>
        </p:txBody>
      </p:sp>
      <p:sp>
        <p:nvSpPr>
          <p:cNvPr id="21" name="TextBox 21"/>
          <p:cNvSpPr txBox="1"/>
          <p:nvPr/>
        </p:nvSpPr>
        <p:spPr>
          <a:xfrm>
            <a:off x="4956783" y="2622170"/>
            <a:ext cx="930951" cy="228791"/>
          </a:xfrm>
          <a:prstGeom prst="rect">
            <a:avLst/>
          </a:prstGeom>
        </p:spPr>
        <p:txBody>
          <a:bodyPr lIns="0" tIns="0" rIns="0" bIns="0" rtlCol="0" anchor="t">
            <a:spAutoFit/>
          </a:bodyPr>
          <a:lstStyle/>
          <a:p>
            <a:pPr algn="ctr">
              <a:lnSpc>
                <a:spcPts val="1855"/>
              </a:lnSpc>
            </a:pPr>
            <a:r>
              <a:rPr lang="en-US" sz="1325">
                <a:solidFill>
                  <a:srgbClr val="000000"/>
                </a:solidFill>
                <a:latin typeface="Canva Sans"/>
              </a:rPr>
              <a:t>FP</a:t>
            </a:r>
          </a:p>
        </p:txBody>
      </p:sp>
      <p:sp>
        <p:nvSpPr>
          <p:cNvPr id="22" name="TextBox 22"/>
          <p:cNvSpPr txBox="1"/>
          <p:nvPr/>
        </p:nvSpPr>
        <p:spPr>
          <a:xfrm>
            <a:off x="2366695" y="4501229"/>
            <a:ext cx="930951" cy="228791"/>
          </a:xfrm>
          <a:prstGeom prst="rect">
            <a:avLst/>
          </a:prstGeom>
        </p:spPr>
        <p:txBody>
          <a:bodyPr lIns="0" tIns="0" rIns="0" bIns="0" rtlCol="0" anchor="t">
            <a:spAutoFit/>
          </a:bodyPr>
          <a:lstStyle/>
          <a:p>
            <a:pPr algn="ctr">
              <a:lnSpc>
                <a:spcPts val="1855"/>
              </a:lnSpc>
            </a:pPr>
            <a:r>
              <a:rPr lang="en-US" sz="1325">
                <a:solidFill>
                  <a:srgbClr val="000000"/>
                </a:solidFill>
                <a:latin typeface="Canva Sans"/>
              </a:rPr>
              <a:t>FN</a:t>
            </a:r>
          </a:p>
        </p:txBody>
      </p:sp>
      <p:sp>
        <p:nvSpPr>
          <p:cNvPr id="23" name="TextBox 23"/>
          <p:cNvSpPr txBox="1"/>
          <p:nvPr/>
        </p:nvSpPr>
        <p:spPr>
          <a:xfrm>
            <a:off x="2366695" y="2622170"/>
            <a:ext cx="930951" cy="223517"/>
          </a:xfrm>
          <a:prstGeom prst="rect">
            <a:avLst/>
          </a:prstGeom>
        </p:spPr>
        <p:txBody>
          <a:bodyPr lIns="0" tIns="0" rIns="0" bIns="0" rtlCol="0" anchor="t">
            <a:spAutoFit/>
          </a:bodyPr>
          <a:lstStyle/>
          <a:p>
            <a:pPr algn="ctr">
              <a:lnSpc>
                <a:spcPts val="1855"/>
              </a:lnSpc>
            </a:pPr>
            <a:r>
              <a:rPr lang="en-US" sz="1325">
                <a:solidFill>
                  <a:srgbClr val="FFFFFF"/>
                </a:solidFill>
                <a:latin typeface="Canva Sans"/>
              </a:rPr>
              <a:t>TN</a:t>
            </a:r>
          </a:p>
        </p:txBody>
      </p:sp>
      <p:sp>
        <p:nvSpPr>
          <p:cNvPr id="24" name="TextBox 24"/>
          <p:cNvSpPr txBox="1"/>
          <p:nvPr/>
        </p:nvSpPr>
        <p:spPr>
          <a:xfrm>
            <a:off x="2452836" y="6757955"/>
            <a:ext cx="2911793" cy="1263457"/>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True Positives (TP): 302</a:t>
            </a:r>
          </a:p>
          <a:p>
            <a:pPr marL="0" lvl="0" indent="0" algn="just">
              <a:lnSpc>
                <a:spcPts val="2540"/>
              </a:lnSpc>
              <a:spcBef>
                <a:spcPct val="0"/>
              </a:spcBef>
            </a:pPr>
            <a:r>
              <a:rPr lang="en-US" sz="2032" u="none" strike="noStrike">
                <a:solidFill>
                  <a:srgbClr val="000000"/>
                </a:solidFill>
                <a:latin typeface="Arimo"/>
              </a:rPr>
              <a:t>True Negatives (TN): 692</a:t>
            </a:r>
          </a:p>
          <a:p>
            <a:pPr marL="0" lvl="0" indent="0" algn="just">
              <a:lnSpc>
                <a:spcPts val="2540"/>
              </a:lnSpc>
              <a:spcBef>
                <a:spcPct val="0"/>
              </a:spcBef>
            </a:pPr>
            <a:r>
              <a:rPr lang="en-US" sz="2032" u="none" strike="noStrike">
                <a:solidFill>
                  <a:srgbClr val="000000"/>
                </a:solidFill>
                <a:latin typeface="Arimo"/>
              </a:rPr>
              <a:t>False Positives (FP): 341</a:t>
            </a:r>
          </a:p>
          <a:p>
            <a:pPr marL="0" lvl="0" indent="0" algn="just">
              <a:lnSpc>
                <a:spcPts val="2540"/>
              </a:lnSpc>
              <a:spcBef>
                <a:spcPct val="0"/>
              </a:spcBef>
            </a:pPr>
            <a:r>
              <a:rPr lang="en-US" sz="2032" u="none" strike="noStrike">
                <a:solidFill>
                  <a:srgbClr val="000000"/>
                </a:solidFill>
                <a:latin typeface="Arimo"/>
              </a:rPr>
              <a:t>False Negatives (FN): 72</a:t>
            </a:r>
          </a:p>
        </p:txBody>
      </p:sp>
      <p:sp>
        <p:nvSpPr>
          <p:cNvPr id="25" name="TextBox 25"/>
          <p:cNvSpPr txBox="1"/>
          <p:nvPr/>
        </p:nvSpPr>
        <p:spPr>
          <a:xfrm>
            <a:off x="7159015" y="5381152"/>
            <a:ext cx="10893582" cy="3463732"/>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Bold"/>
              </a:rPr>
              <a:t>Why Minimizing FN Matters:</a:t>
            </a:r>
          </a:p>
          <a:p>
            <a:pPr marL="0" lvl="0" indent="0" algn="just">
              <a:lnSpc>
                <a:spcPts val="2540"/>
              </a:lnSpc>
              <a:spcBef>
                <a:spcPct val="0"/>
              </a:spcBef>
            </a:pPr>
            <a:r>
              <a:rPr lang="en-US" sz="2032" u="none" strike="noStrike">
                <a:solidFill>
                  <a:srgbClr val="000000"/>
                </a:solidFill>
                <a:latin typeface="Arimo"/>
              </a:rPr>
              <a:t>In churn prediction:</a:t>
            </a:r>
          </a:p>
          <a:p>
            <a:pPr marL="0" lvl="0" indent="0" algn="just">
              <a:lnSpc>
                <a:spcPts val="2540"/>
              </a:lnSpc>
              <a:spcBef>
                <a:spcPct val="0"/>
              </a:spcBef>
            </a:pPr>
            <a:r>
              <a:rPr lang="en-US" sz="2032" u="none" strike="noStrike">
                <a:solidFill>
                  <a:srgbClr val="000000"/>
                </a:solidFill>
                <a:latin typeface="Arimo"/>
              </a:rPr>
              <a:t>False Positives (FP): Predicting a customer will churn when they won’t. This may lead to unnecessary retention efforts or costs.</a:t>
            </a:r>
          </a:p>
          <a:p>
            <a:pPr marL="0" lvl="0" indent="0" algn="just">
              <a:lnSpc>
                <a:spcPts val="2540"/>
              </a:lnSpc>
              <a:spcBef>
                <a:spcPct val="0"/>
              </a:spcBef>
            </a:pPr>
            <a:r>
              <a:rPr lang="en-US" sz="2032" u="none" strike="noStrike">
                <a:solidFill>
                  <a:srgbClr val="000000"/>
                </a:solidFill>
                <a:latin typeface="Arimo"/>
              </a:rPr>
              <a:t>False Negatives (FN): Failing to predict a churn when it actually occurs. This can result in losing valuable customers.</a:t>
            </a:r>
          </a:p>
          <a:p>
            <a:pPr marL="0" lvl="0" indent="0" algn="just">
              <a:lnSpc>
                <a:spcPts val="2540"/>
              </a:lnSpc>
              <a:spcBef>
                <a:spcPct val="0"/>
              </a:spcBef>
            </a:pPr>
            <a:r>
              <a:rPr lang="en-US" sz="2032" u="none" strike="noStrike">
                <a:solidFill>
                  <a:srgbClr val="000000"/>
                </a:solidFill>
                <a:latin typeface="Arimo Bold"/>
              </a:rPr>
              <a:t>Business Impact:</a:t>
            </a:r>
          </a:p>
          <a:p>
            <a:pPr marL="0" lvl="0" indent="0" algn="just">
              <a:lnSpc>
                <a:spcPts val="2540"/>
              </a:lnSpc>
              <a:spcBef>
                <a:spcPct val="0"/>
              </a:spcBef>
            </a:pPr>
            <a:r>
              <a:rPr lang="en-US" sz="2032" u="none" strike="noStrike">
                <a:solidFill>
                  <a:srgbClr val="000000"/>
                </a:solidFill>
                <a:latin typeface="Arimo"/>
              </a:rPr>
              <a:t>FNs are costlier: Missing a churned customer means losing potential revenue and the opportunity to retain them.</a:t>
            </a:r>
          </a:p>
          <a:p>
            <a:pPr marL="0" lvl="0" indent="0" algn="just">
              <a:lnSpc>
                <a:spcPts val="2540"/>
              </a:lnSpc>
              <a:spcBef>
                <a:spcPct val="0"/>
              </a:spcBef>
            </a:pPr>
            <a:r>
              <a:rPr lang="en-US" sz="2032" u="none" strike="noStrike">
                <a:solidFill>
                  <a:srgbClr val="000000"/>
                </a:solidFill>
                <a:latin typeface="Arimo"/>
              </a:rPr>
              <a:t>FPs can be managed: Overestimating churn can be addressed through targeted retention efforts.</a:t>
            </a:r>
          </a:p>
        </p:txBody>
      </p:sp>
      <p:sp>
        <p:nvSpPr>
          <p:cNvPr id="26" name="TextBox 26"/>
          <p:cNvSpPr txBox="1"/>
          <p:nvPr/>
        </p:nvSpPr>
        <p:spPr>
          <a:xfrm>
            <a:off x="7159015" y="2358572"/>
            <a:ext cx="10786972" cy="1577782"/>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Trade-Off: Precision vs. Recall:</a:t>
            </a:r>
          </a:p>
          <a:p>
            <a:pPr marL="0" lvl="0" indent="0" algn="just">
              <a:lnSpc>
                <a:spcPts val="2540"/>
              </a:lnSpc>
              <a:spcBef>
                <a:spcPct val="0"/>
              </a:spcBef>
            </a:pPr>
            <a:r>
              <a:rPr lang="en-US" sz="2032" u="none" strike="noStrike">
                <a:solidFill>
                  <a:srgbClr val="000000"/>
                </a:solidFill>
                <a:latin typeface="Arimo"/>
              </a:rPr>
              <a:t>Precision: Measures how many of the predicted positive cases are actually true positives (TP). It focuses on minimizing false positives (FP).</a:t>
            </a:r>
          </a:p>
          <a:p>
            <a:pPr marL="0" lvl="0" indent="0" algn="just">
              <a:lnSpc>
                <a:spcPts val="2540"/>
              </a:lnSpc>
              <a:spcBef>
                <a:spcPct val="0"/>
              </a:spcBef>
            </a:pPr>
            <a:r>
              <a:rPr lang="en-US" sz="2032" u="none" strike="noStrike">
                <a:solidFill>
                  <a:srgbClr val="000000"/>
                </a:solidFill>
                <a:latin typeface="Arimo"/>
              </a:rPr>
              <a:t>Recall (Sensitivity): Measures how many of the actual positive cases (churns) are correctly identified. It focuses on minimizing false negatives (FN).</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9525"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4079726"/>
            <a:ext cx="6791568" cy="4872035"/>
          </a:xfrm>
          <a:custGeom>
            <a:avLst/>
            <a:gdLst/>
            <a:ahLst/>
            <a:cxnLst/>
            <a:rect l="l" t="t" r="r" b="b"/>
            <a:pathLst>
              <a:path w="6791568" h="4872035">
                <a:moveTo>
                  <a:pt x="0" y="0"/>
                </a:moveTo>
                <a:lnTo>
                  <a:pt x="6791568" y="0"/>
                </a:lnTo>
                <a:lnTo>
                  <a:pt x="6791568" y="4872034"/>
                </a:lnTo>
                <a:lnTo>
                  <a:pt x="0" y="4872034"/>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3297646" y="126567"/>
            <a:ext cx="10319880" cy="609600"/>
          </a:xfrm>
          <a:prstGeom prst="rect">
            <a:avLst/>
          </a:prstGeom>
        </p:spPr>
        <p:txBody>
          <a:bodyPr lIns="0" tIns="0" rIns="0" bIns="0" rtlCol="0" anchor="t">
            <a:spAutoFit/>
          </a:bodyPr>
          <a:lstStyle/>
          <a:p>
            <a:pPr algn="ctr">
              <a:lnSpc>
                <a:spcPts val="4799"/>
              </a:lnSpc>
              <a:spcBef>
                <a:spcPct val="0"/>
              </a:spcBef>
            </a:pPr>
            <a:r>
              <a:rPr lang="en-US" sz="3999" spc="37">
                <a:solidFill>
                  <a:srgbClr val="000000"/>
                </a:solidFill>
                <a:latin typeface="TT Rounds Condensed Bold"/>
              </a:rPr>
              <a:t>ROC Curve for Descision Tree</a:t>
            </a:r>
          </a:p>
        </p:txBody>
      </p:sp>
      <p:sp>
        <p:nvSpPr>
          <p:cNvPr id="14" name="TextBox 14"/>
          <p:cNvSpPr txBox="1"/>
          <p:nvPr/>
        </p:nvSpPr>
        <p:spPr>
          <a:xfrm>
            <a:off x="133435" y="1559659"/>
            <a:ext cx="17722206" cy="2520757"/>
          </a:xfrm>
          <a:prstGeom prst="rect">
            <a:avLst/>
          </a:prstGeom>
        </p:spPr>
        <p:txBody>
          <a:bodyPr lIns="0" tIns="0" rIns="0" bIns="0" rtlCol="0" anchor="t">
            <a:spAutoFit/>
          </a:bodyPr>
          <a:lstStyle/>
          <a:p>
            <a:pPr marL="0" lvl="0" indent="0" algn="just">
              <a:lnSpc>
                <a:spcPts val="2540"/>
              </a:lnSpc>
              <a:spcBef>
                <a:spcPct val="0"/>
              </a:spcBef>
            </a:pPr>
            <a:r>
              <a:rPr lang="en-US" sz="2032" u="none" strike="noStrike">
                <a:solidFill>
                  <a:srgbClr val="000000"/>
                </a:solidFill>
                <a:latin typeface="Arimo"/>
              </a:rPr>
              <a:t>The ROC curve is a graphical representation of a model’s performance across different thresholds for classification problems.It plots the True Positive Rate (TPR) against the False Positive Rate (FPR) as the threshold varies </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r>
              <a:rPr lang="en-US" sz="2032" u="none" strike="noStrike">
                <a:solidFill>
                  <a:srgbClr val="000000"/>
                </a:solidFill>
                <a:latin typeface="Arimo"/>
              </a:rPr>
              <a:t>The TPR (also known as recall or sensitivity) represents the proportion of actual positive cases correctly predicted by the model.</a:t>
            </a:r>
          </a:p>
          <a:p>
            <a:pPr marL="0" lvl="0" indent="0" algn="just">
              <a:lnSpc>
                <a:spcPts val="2540"/>
              </a:lnSpc>
              <a:spcBef>
                <a:spcPct val="0"/>
              </a:spcBef>
            </a:pPr>
            <a:r>
              <a:rPr lang="en-US" sz="2032" u="none" strike="noStrike">
                <a:solidFill>
                  <a:srgbClr val="000000"/>
                </a:solidFill>
                <a:latin typeface="Arimo"/>
              </a:rPr>
              <a:t>The FPR represents the proportion of actual negative cases incorrectly predicted as positive.</a:t>
            </a:r>
          </a:p>
          <a:p>
            <a:pPr marL="0" lvl="0" indent="0" algn="just">
              <a:lnSpc>
                <a:spcPts val="2540"/>
              </a:lnSpc>
              <a:spcBef>
                <a:spcPct val="0"/>
              </a:spcBef>
            </a:pPr>
            <a:r>
              <a:rPr lang="en-US" sz="2032" u="none" strike="noStrike">
                <a:solidFill>
                  <a:srgbClr val="000000"/>
                </a:solidFill>
                <a:latin typeface="Arimo"/>
              </a:rPr>
              <a:t>The ROC curve helps visualize the trade-off between sensitivity and specificity (1 - FPR).</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endParaRPr lang="en-US" sz="2032" u="none" strike="noStrike">
              <a:solidFill>
                <a:srgbClr val="000000"/>
              </a:solidFill>
              <a:latin typeface="Arimo"/>
            </a:endParaRPr>
          </a:p>
        </p:txBody>
      </p:sp>
      <p:sp>
        <p:nvSpPr>
          <p:cNvPr id="15" name="TextBox 15"/>
          <p:cNvSpPr txBox="1"/>
          <p:nvPr/>
        </p:nvSpPr>
        <p:spPr>
          <a:xfrm>
            <a:off x="7374266" y="4899566"/>
            <a:ext cx="10481376" cy="1577905"/>
          </a:xfrm>
          <a:prstGeom prst="rect">
            <a:avLst/>
          </a:prstGeom>
        </p:spPr>
        <p:txBody>
          <a:bodyPr lIns="0" tIns="0" rIns="0" bIns="0" rtlCol="0" anchor="t">
            <a:spAutoFit/>
          </a:bodyPr>
          <a:lstStyle/>
          <a:p>
            <a:pPr marL="0" lvl="0" indent="0" algn="just">
              <a:lnSpc>
                <a:spcPts val="2538"/>
              </a:lnSpc>
              <a:spcBef>
                <a:spcPct val="0"/>
              </a:spcBef>
            </a:pPr>
            <a:r>
              <a:rPr lang="en-US" sz="2032" u="none" strike="noStrike">
                <a:solidFill>
                  <a:srgbClr val="000000"/>
                </a:solidFill>
                <a:latin typeface="Arimo"/>
              </a:rPr>
              <a:t>Higher AUC values indicate better discrimination power of the model in distinguishing between positive and negative cases.</a:t>
            </a:r>
          </a:p>
          <a:p>
            <a:pPr marL="0" lvl="0" indent="0" algn="just">
              <a:lnSpc>
                <a:spcPts val="2540"/>
              </a:lnSpc>
              <a:spcBef>
                <a:spcPct val="0"/>
              </a:spcBef>
            </a:pPr>
            <a:endParaRPr lang="en-US" sz="2032" u="none" strike="noStrike">
              <a:solidFill>
                <a:srgbClr val="000000"/>
              </a:solidFill>
              <a:latin typeface="Arimo"/>
            </a:endParaRPr>
          </a:p>
          <a:p>
            <a:pPr marL="0" lvl="0" indent="0" algn="just">
              <a:lnSpc>
                <a:spcPts val="2540"/>
              </a:lnSpc>
              <a:spcBef>
                <a:spcPct val="0"/>
              </a:spcBef>
            </a:pPr>
            <a:r>
              <a:rPr lang="en-US" sz="2032" u="none" strike="noStrike">
                <a:solidFill>
                  <a:srgbClr val="000000"/>
                </a:solidFill>
                <a:latin typeface="Arimo"/>
              </a:rPr>
              <a:t>AUC is particularly useful when dealing with imbalanced datasets (e.g., more non-churned customers than churned ones).</a:t>
            </a:r>
          </a:p>
        </p:txBody>
      </p:sp>
      <p:sp>
        <p:nvSpPr>
          <p:cNvPr id="16" name="TextBox 16"/>
          <p:cNvSpPr txBox="1"/>
          <p:nvPr/>
        </p:nvSpPr>
        <p:spPr>
          <a:xfrm>
            <a:off x="8066253" y="8006098"/>
            <a:ext cx="3029903" cy="276225"/>
          </a:xfrm>
          <a:prstGeom prst="rect">
            <a:avLst/>
          </a:prstGeom>
        </p:spPr>
        <p:txBody>
          <a:bodyPr lIns="0" tIns="0" rIns="0" bIns="0" rtlCol="0" anchor="t">
            <a:spAutoFit/>
          </a:bodyPr>
          <a:lstStyle/>
          <a:p>
            <a:pPr algn="ctr">
              <a:lnSpc>
                <a:spcPts val="2196"/>
              </a:lnSpc>
              <a:spcBef>
                <a:spcPct val="0"/>
              </a:spcBef>
            </a:pPr>
            <a:r>
              <a:rPr lang="en-US" sz="1830" spc="17">
                <a:solidFill>
                  <a:srgbClr val="000000"/>
                </a:solidFill>
                <a:latin typeface="TT Rounds Condensed Bold"/>
              </a:rPr>
              <a:t>AUC: Area under the ROC curve</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156502"/>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2023900"/>
            <a:ext cx="8705765" cy="6553200"/>
          </a:xfrm>
          <a:custGeom>
            <a:avLst/>
            <a:gdLst/>
            <a:ahLst/>
            <a:cxnLst/>
            <a:rect l="l" t="t" r="r" b="b"/>
            <a:pathLst>
              <a:path w="9728623" h="5048367">
                <a:moveTo>
                  <a:pt x="0" y="0"/>
                </a:moveTo>
                <a:lnTo>
                  <a:pt x="9728624" y="0"/>
                </a:lnTo>
                <a:lnTo>
                  <a:pt x="9728624" y="5048367"/>
                </a:lnTo>
                <a:lnTo>
                  <a:pt x="0" y="5048367"/>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1207397" y="262659"/>
            <a:ext cx="7936603" cy="1209675"/>
          </a:xfrm>
          <a:prstGeom prst="rect">
            <a:avLst/>
          </a:prstGeom>
        </p:spPr>
        <p:txBody>
          <a:bodyPr lIns="0" tIns="0" rIns="0" bIns="0" rtlCol="0" anchor="t">
            <a:spAutoFit/>
          </a:bodyPr>
          <a:lstStyle/>
          <a:p>
            <a:pPr algn="ctr">
              <a:lnSpc>
                <a:spcPts val="4799"/>
              </a:lnSpc>
              <a:spcBef>
                <a:spcPct val="0"/>
              </a:spcBef>
            </a:pPr>
            <a:r>
              <a:rPr lang="en-US" sz="3999" spc="37">
                <a:solidFill>
                  <a:srgbClr val="000000"/>
                </a:solidFill>
                <a:latin typeface="TT Rounds Condensed Bold"/>
              </a:rPr>
              <a:t>Importat Feature Selection for Descision Tree</a:t>
            </a:r>
          </a:p>
        </p:txBody>
      </p:sp>
      <p:sp>
        <p:nvSpPr>
          <p:cNvPr id="14" name="TextBox 14"/>
          <p:cNvSpPr txBox="1"/>
          <p:nvPr/>
        </p:nvSpPr>
        <p:spPr>
          <a:xfrm>
            <a:off x="8857689" y="717574"/>
            <a:ext cx="7876137" cy="9233297"/>
          </a:xfrm>
          <a:prstGeom prst="rect">
            <a:avLst/>
          </a:prstGeom>
        </p:spPr>
        <p:txBody>
          <a:bodyPr wrap="square" lIns="0" tIns="0" rIns="0" bIns="0" rtlCol="0" anchor="t">
            <a:spAutoFit/>
          </a:bodyPr>
          <a:lstStyle/>
          <a:p>
            <a:pPr marL="0" lvl="0" indent="0" algn="just">
              <a:lnSpc>
                <a:spcPts val="2378"/>
              </a:lnSpc>
              <a:spcBef>
                <a:spcPct val="0"/>
              </a:spcBef>
            </a:pPr>
            <a:r>
              <a:rPr lang="en-US" sz="1902" u="none" strike="noStrike" dirty="0">
                <a:solidFill>
                  <a:srgbClr val="000000"/>
                </a:solidFill>
                <a:latin typeface="Arimo Bold"/>
              </a:rPr>
              <a:t>1.Contract Type (Month-to-Month):</a:t>
            </a:r>
            <a:r>
              <a:rPr lang="en-US" sz="1902" u="none" strike="noStrike" dirty="0">
                <a:solidFill>
                  <a:srgbClr val="000000"/>
                </a:solidFill>
                <a:latin typeface="Arimo"/>
              </a:rPr>
              <a:t> The type of </a:t>
            </a:r>
            <a:r>
              <a:rPr lang="en-US" sz="1902" u="none" strike="noStrike" dirty="0" smtClean="0">
                <a:solidFill>
                  <a:srgbClr val="000000"/>
                </a:solidFill>
                <a:latin typeface="Arimo"/>
              </a:rPr>
              <a:t>contract significantly </a:t>
            </a:r>
            <a:r>
              <a:rPr lang="en-US" sz="1902" u="none" strike="noStrike" dirty="0">
                <a:solidFill>
                  <a:srgbClr val="000000"/>
                </a:solidFill>
                <a:latin typeface="Arimo"/>
              </a:rPr>
              <a:t>impacts churn. Customers with month-to-month contracts are more likely to churn. This feature has the highest importance at 65.8%</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2.Internet Service (Fiber Optic):</a:t>
            </a:r>
            <a:r>
              <a:rPr lang="en-US" sz="1902" u="none" strike="noStrike" dirty="0">
                <a:solidFill>
                  <a:srgbClr val="000000"/>
                </a:solidFill>
                <a:latin typeface="Arimo"/>
              </a:rPr>
              <a:t> Customers using fiber optic internet service are also more prone to churn. It contributes 10.5% to the model's decision.</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3.Tenure:</a:t>
            </a:r>
            <a:r>
              <a:rPr lang="en-US" sz="1902" u="none" strike="noStrike" dirty="0">
                <a:solidFill>
                  <a:srgbClr val="000000"/>
                </a:solidFill>
                <a:latin typeface="Arimo"/>
              </a:rPr>
              <a:t> The length of time a customer has been with the telco affects churn. Longer tenure tends to reduce churn. This feature accounts for 10.1%of the model's prediction.</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4.Monthly Charges:</a:t>
            </a:r>
            <a:r>
              <a:rPr lang="en-US" sz="1902" u="none" strike="noStrike" dirty="0">
                <a:solidFill>
                  <a:srgbClr val="000000"/>
                </a:solidFill>
                <a:latin typeface="Arimo"/>
              </a:rPr>
              <a:t> Higher monthly charges may lead to churn. This feature has a smaller impact at 4.1%.</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5.Payment Method (Electronic Check)</a:t>
            </a:r>
            <a:r>
              <a:rPr lang="en-US" sz="1902" u="none" strike="noStrike" dirty="0">
                <a:solidFill>
                  <a:srgbClr val="000000"/>
                </a:solidFill>
                <a:latin typeface="Arimo"/>
              </a:rPr>
              <a:t>: Customers using electronic checks for payment are more likely to churn. It contributes 2.4% to the model.</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6.Tech Support (No)</a:t>
            </a:r>
            <a:r>
              <a:rPr lang="en-US" sz="1902" u="none" strike="noStrike" dirty="0">
                <a:solidFill>
                  <a:srgbClr val="000000"/>
                </a:solidFill>
                <a:latin typeface="Arimo"/>
              </a:rPr>
              <a:t>: Lack of tech support increases churn. This feature has an impact of 1.96%.</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7.Contract Type (Two-Year)</a:t>
            </a:r>
            <a:r>
              <a:rPr lang="en-US" sz="1902" u="none" strike="noStrike" dirty="0">
                <a:solidFill>
                  <a:srgbClr val="000000"/>
                </a:solidFill>
                <a:latin typeface="Arimo"/>
              </a:rPr>
              <a:t>: Customers with two-year contracts end to stay longer, reducing churn. It contributes 1.5%</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8. Total Charges:</a:t>
            </a:r>
            <a:r>
              <a:rPr lang="en-US" sz="1902" u="none" strike="noStrike" dirty="0">
                <a:solidFill>
                  <a:srgbClr val="000000"/>
                </a:solidFill>
                <a:latin typeface="Arimo"/>
              </a:rPr>
              <a:t> The total amount charged over time affects churn. It has a smaller impact at 1.2%.</a:t>
            </a:r>
          </a:p>
          <a:p>
            <a:pPr marL="0" lvl="0" indent="0" algn="just">
              <a:lnSpc>
                <a:spcPts val="2378"/>
              </a:lnSpc>
              <a:spcBef>
                <a:spcPct val="0"/>
              </a:spcBef>
            </a:pPr>
            <a:endParaRPr lang="en-US" sz="1902" u="none" strike="noStrike" dirty="0">
              <a:solidFill>
                <a:srgbClr val="000000"/>
              </a:solidFill>
              <a:latin typeface="Arimo"/>
            </a:endParaRPr>
          </a:p>
          <a:p>
            <a:pPr marL="0" lvl="0" indent="0" algn="just">
              <a:lnSpc>
                <a:spcPts val="2378"/>
              </a:lnSpc>
              <a:spcBef>
                <a:spcPct val="0"/>
              </a:spcBef>
            </a:pPr>
            <a:r>
              <a:rPr lang="en-US" sz="1902" u="none" strike="noStrike" dirty="0">
                <a:solidFill>
                  <a:srgbClr val="000000"/>
                </a:solidFill>
                <a:latin typeface="Arimo Bold"/>
              </a:rPr>
              <a:t>9.Contract Type (One-Year) </a:t>
            </a:r>
            <a:r>
              <a:rPr lang="en-US" sz="1902" u="none" strike="noStrike" dirty="0">
                <a:solidFill>
                  <a:srgbClr val="000000"/>
                </a:solidFill>
                <a:latin typeface="Arimo"/>
              </a:rPr>
              <a:t>Customers with one-year </a:t>
            </a:r>
            <a:r>
              <a:rPr lang="en-US" sz="1902" u="none" strike="noStrike" dirty="0" smtClean="0">
                <a:solidFill>
                  <a:srgbClr val="000000"/>
                </a:solidFill>
                <a:latin typeface="Arimo"/>
              </a:rPr>
              <a:t>contracts fall </a:t>
            </a:r>
            <a:r>
              <a:rPr lang="en-US" sz="1902" u="none" strike="noStrike" dirty="0">
                <a:solidFill>
                  <a:srgbClr val="000000"/>
                </a:solidFill>
                <a:latin typeface="Arimo"/>
              </a:rPr>
              <a:t>in between month-to-month and two-year contracts. It contributes 1.1%</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94292" y="41816"/>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9525"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TextBox 11"/>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2" name="TextBox 12"/>
          <p:cNvSpPr txBox="1"/>
          <p:nvPr/>
        </p:nvSpPr>
        <p:spPr>
          <a:xfrm>
            <a:off x="3297646" y="126567"/>
            <a:ext cx="10319880" cy="609600"/>
          </a:xfrm>
          <a:prstGeom prst="rect">
            <a:avLst/>
          </a:prstGeom>
        </p:spPr>
        <p:txBody>
          <a:bodyPr lIns="0" tIns="0" rIns="0" bIns="0" rtlCol="0" anchor="t">
            <a:spAutoFit/>
          </a:bodyPr>
          <a:lstStyle/>
          <a:p>
            <a:pPr algn="ctr">
              <a:lnSpc>
                <a:spcPts val="4799"/>
              </a:lnSpc>
              <a:spcBef>
                <a:spcPct val="0"/>
              </a:spcBef>
            </a:pPr>
            <a:r>
              <a:rPr lang="en-US" sz="3999" spc="37">
                <a:solidFill>
                  <a:srgbClr val="000000"/>
                </a:solidFill>
                <a:latin typeface="TT Rounds Condensed Bold"/>
              </a:rPr>
              <a:t>Importat Feature - Descision Tree</a:t>
            </a:r>
          </a:p>
        </p:txBody>
      </p:sp>
      <p:sp>
        <p:nvSpPr>
          <p:cNvPr id="13" name="TextBox 13"/>
          <p:cNvSpPr txBox="1"/>
          <p:nvPr/>
        </p:nvSpPr>
        <p:spPr>
          <a:xfrm>
            <a:off x="322581" y="1009650"/>
            <a:ext cx="17122037" cy="7484104"/>
          </a:xfrm>
          <a:prstGeom prst="rect">
            <a:avLst/>
          </a:prstGeom>
        </p:spPr>
        <p:txBody>
          <a:bodyPr lIns="0" tIns="0" rIns="0" bIns="0" rtlCol="0" anchor="t">
            <a:spAutoFit/>
          </a:bodyPr>
          <a:lstStyle/>
          <a:p>
            <a:pPr marL="0" lvl="0" indent="0" algn="just">
              <a:lnSpc>
                <a:spcPts val="2378"/>
              </a:lnSpc>
              <a:spcBef>
                <a:spcPct val="0"/>
              </a:spcBef>
            </a:pPr>
            <a:endParaRPr/>
          </a:p>
          <a:p>
            <a:pPr marL="0" lvl="0" indent="0" algn="just">
              <a:lnSpc>
                <a:spcPts val="2378"/>
              </a:lnSpc>
              <a:spcBef>
                <a:spcPct val="0"/>
              </a:spcBef>
            </a:pPr>
            <a:endParaRPr/>
          </a:p>
          <a:p>
            <a:pPr marL="0" lvl="0" indent="0" algn="just">
              <a:lnSpc>
                <a:spcPts val="2378"/>
              </a:lnSpc>
              <a:spcBef>
                <a:spcPct val="0"/>
              </a:spcBef>
            </a:pPr>
            <a:endParaRPr/>
          </a:p>
          <a:p>
            <a:pPr marL="0" lvl="0" indent="0" algn="just">
              <a:lnSpc>
                <a:spcPts val="2378"/>
              </a:lnSpc>
              <a:spcBef>
                <a:spcPct val="0"/>
              </a:spcBef>
            </a:pPr>
            <a:endParaRPr/>
          </a:p>
          <a:p>
            <a:pPr marL="0" lvl="0" indent="0" algn="just">
              <a:lnSpc>
                <a:spcPts val="3126"/>
              </a:lnSpc>
              <a:spcBef>
                <a:spcPct val="0"/>
              </a:spcBef>
            </a:pPr>
            <a:r>
              <a:rPr lang="en-US" sz="2502" u="none" strike="noStrike">
                <a:solidFill>
                  <a:srgbClr val="000000"/>
                </a:solidFill>
                <a:latin typeface="Arimo Bold"/>
              </a:rPr>
              <a:t>Insights and Understanding:</a:t>
            </a:r>
          </a:p>
          <a:p>
            <a:pPr marL="0" lvl="0" indent="0" algn="just">
              <a:lnSpc>
                <a:spcPts val="2376"/>
              </a:lnSpc>
              <a:spcBef>
                <a:spcPct val="0"/>
              </a:spcBef>
            </a:pPr>
            <a:endParaRPr lang="en-US" sz="2502" u="none" strike="noStrike">
              <a:solidFill>
                <a:srgbClr val="000000"/>
              </a:solidFill>
              <a:latin typeface="Arimo Bold"/>
            </a:endParaRPr>
          </a:p>
          <a:p>
            <a:pPr marL="0" lvl="0" indent="0" algn="just">
              <a:lnSpc>
                <a:spcPts val="2378"/>
              </a:lnSpc>
              <a:spcBef>
                <a:spcPct val="0"/>
              </a:spcBef>
            </a:pPr>
            <a:endParaRPr lang="en-US" sz="2502" u="none" strike="noStrike">
              <a:solidFill>
                <a:srgbClr val="000000"/>
              </a:solidFill>
              <a:latin typeface="Arimo Bold"/>
            </a:endParaRPr>
          </a:p>
          <a:p>
            <a:pPr marL="0" lvl="0" indent="0" algn="just">
              <a:lnSpc>
                <a:spcPts val="2376"/>
              </a:lnSpc>
              <a:spcBef>
                <a:spcPct val="0"/>
              </a:spcBef>
            </a:pPr>
            <a:r>
              <a:rPr lang="en-US" sz="1902" u="none" strike="noStrike">
                <a:solidFill>
                  <a:srgbClr val="000000"/>
                </a:solidFill>
                <a:latin typeface="Arimo Bold"/>
              </a:rPr>
              <a:t>Focus on Contract Type</a:t>
            </a:r>
            <a:r>
              <a:rPr lang="en-US" sz="1902" u="none" strike="noStrike">
                <a:solidFill>
                  <a:srgbClr val="000000"/>
                </a:solidFill>
                <a:latin typeface="Arimo"/>
              </a:rPr>
              <a:t>: The month-to-month contract is a critical factor. Consider offering incentives or discounts to encourage customers to switch to longer-term contracts.</a:t>
            </a:r>
          </a:p>
          <a:p>
            <a:pPr marL="0" lvl="0" indent="0" algn="just">
              <a:lnSpc>
                <a:spcPts val="2376"/>
              </a:lnSpc>
              <a:spcBef>
                <a:spcPct val="0"/>
              </a:spcBef>
            </a:pPr>
            <a:endParaRPr lang="en-US" sz="1902" u="none" strike="noStrike">
              <a:solidFill>
                <a:srgbClr val="000000"/>
              </a:solidFill>
              <a:latin typeface="Arimo"/>
            </a:endParaRPr>
          </a:p>
          <a:p>
            <a:pPr marL="0" lvl="0" indent="0" algn="just">
              <a:lnSpc>
                <a:spcPts val="2378"/>
              </a:lnSpc>
              <a:spcBef>
                <a:spcPct val="0"/>
              </a:spcBef>
            </a:pPr>
            <a:endParaRPr lang="en-US" sz="1902" u="none" strike="noStrike">
              <a:solidFill>
                <a:srgbClr val="000000"/>
              </a:solidFill>
              <a:latin typeface="Arimo"/>
            </a:endParaRPr>
          </a:p>
          <a:p>
            <a:pPr marL="0" lvl="0" indent="0" algn="just">
              <a:lnSpc>
                <a:spcPts val="2376"/>
              </a:lnSpc>
              <a:spcBef>
                <a:spcPct val="0"/>
              </a:spcBef>
            </a:pPr>
            <a:r>
              <a:rPr lang="en-US" sz="1902" u="none" strike="noStrike">
                <a:solidFill>
                  <a:srgbClr val="000000"/>
                </a:solidFill>
                <a:latin typeface="Arimo Bold"/>
              </a:rPr>
              <a:t>Improve Fiber Optic Service</a:t>
            </a:r>
            <a:r>
              <a:rPr lang="en-US" sz="1902" u="none" strike="noStrike">
                <a:solidFill>
                  <a:srgbClr val="000000"/>
                </a:solidFill>
                <a:latin typeface="Arimo"/>
              </a:rPr>
              <a:t>: Address issues related to fiber optic internet service to retain those customers.</a:t>
            </a:r>
          </a:p>
          <a:p>
            <a:pPr marL="0" lvl="0" indent="0" algn="just">
              <a:lnSpc>
                <a:spcPts val="2376"/>
              </a:lnSpc>
              <a:spcBef>
                <a:spcPct val="0"/>
              </a:spcBef>
            </a:pPr>
            <a:endParaRPr lang="en-US" sz="1902" u="none" strike="noStrike">
              <a:solidFill>
                <a:srgbClr val="000000"/>
              </a:solidFill>
              <a:latin typeface="Arimo"/>
            </a:endParaRPr>
          </a:p>
          <a:p>
            <a:pPr marL="0" lvl="0" indent="0" algn="just">
              <a:lnSpc>
                <a:spcPts val="2378"/>
              </a:lnSpc>
              <a:spcBef>
                <a:spcPct val="0"/>
              </a:spcBef>
            </a:pPr>
            <a:endParaRPr lang="en-US" sz="1902" u="none" strike="noStrike">
              <a:solidFill>
                <a:srgbClr val="000000"/>
              </a:solidFill>
              <a:latin typeface="Arimo"/>
            </a:endParaRPr>
          </a:p>
          <a:p>
            <a:pPr marL="0" lvl="0" indent="0" algn="just">
              <a:lnSpc>
                <a:spcPts val="2376"/>
              </a:lnSpc>
              <a:spcBef>
                <a:spcPct val="0"/>
              </a:spcBef>
            </a:pPr>
            <a:r>
              <a:rPr lang="en-US" sz="1902" u="none" strike="noStrike">
                <a:solidFill>
                  <a:srgbClr val="000000"/>
                </a:solidFill>
                <a:latin typeface="Arimo Bold"/>
              </a:rPr>
              <a:t>Enhance Tech Suppor</a:t>
            </a:r>
            <a:r>
              <a:rPr lang="en-US" sz="1902" u="none" strike="noStrike">
                <a:solidFill>
                  <a:srgbClr val="000000"/>
                </a:solidFill>
                <a:latin typeface="Arimo"/>
              </a:rPr>
              <a:t>t: Providing better tech support can reduce churn.</a:t>
            </a:r>
          </a:p>
          <a:p>
            <a:pPr marL="0" lvl="0" indent="0" algn="just">
              <a:lnSpc>
                <a:spcPts val="2376"/>
              </a:lnSpc>
              <a:spcBef>
                <a:spcPct val="0"/>
              </a:spcBef>
            </a:pPr>
            <a:endParaRPr lang="en-US" sz="1902" u="none" strike="noStrike">
              <a:solidFill>
                <a:srgbClr val="000000"/>
              </a:solidFill>
              <a:latin typeface="Arimo"/>
            </a:endParaRPr>
          </a:p>
          <a:p>
            <a:pPr marL="0" lvl="0" indent="0" algn="just">
              <a:lnSpc>
                <a:spcPts val="2378"/>
              </a:lnSpc>
              <a:spcBef>
                <a:spcPct val="0"/>
              </a:spcBef>
            </a:pPr>
            <a:endParaRPr lang="en-US" sz="1902" u="none" strike="noStrike">
              <a:solidFill>
                <a:srgbClr val="000000"/>
              </a:solidFill>
              <a:latin typeface="Arimo"/>
            </a:endParaRPr>
          </a:p>
          <a:p>
            <a:pPr marL="0" lvl="0" indent="0" algn="just">
              <a:lnSpc>
                <a:spcPts val="2376"/>
              </a:lnSpc>
              <a:spcBef>
                <a:spcPct val="0"/>
              </a:spcBef>
            </a:pPr>
            <a:r>
              <a:rPr lang="en-US" sz="1902" u="none" strike="noStrike">
                <a:solidFill>
                  <a:srgbClr val="000000"/>
                </a:solidFill>
                <a:latin typeface="Arimo Bold"/>
              </a:rPr>
              <a:t>Payment Methods</a:t>
            </a:r>
            <a:r>
              <a:rPr lang="en-US" sz="1902" u="none" strike="noStrike">
                <a:solidFill>
                  <a:srgbClr val="000000"/>
                </a:solidFill>
                <a:latin typeface="Arimo"/>
              </a:rPr>
              <a:t>: Encourage other payment methods besides electronic checks.</a:t>
            </a:r>
          </a:p>
          <a:p>
            <a:pPr marL="0" lvl="0" indent="0" algn="just">
              <a:lnSpc>
                <a:spcPts val="2376"/>
              </a:lnSpc>
              <a:spcBef>
                <a:spcPct val="0"/>
              </a:spcBef>
            </a:pPr>
            <a:endParaRPr lang="en-US" sz="1902" u="none" strike="noStrike">
              <a:solidFill>
                <a:srgbClr val="000000"/>
              </a:solidFill>
              <a:latin typeface="Arimo"/>
            </a:endParaRPr>
          </a:p>
          <a:p>
            <a:pPr marL="0" lvl="0" indent="0" algn="just">
              <a:lnSpc>
                <a:spcPts val="2378"/>
              </a:lnSpc>
              <a:spcBef>
                <a:spcPct val="0"/>
              </a:spcBef>
            </a:pPr>
            <a:endParaRPr lang="en-US" sz="1902" u="none" strike="noStrike">
              <a:solidFill>
                <a:srgbClr val="000000"/>
              </a:solidFill>
              <a:latin typeface="Arimo"/>
            </a:endParaRPr>
          </a:p>
          <a:p>
            <a:pPr marL="0" lvl="0" indent="0" algn="just">
              <a:lnSpc>
                <a:spcPts val="2376"/>
              </a:lnSpc>
              <a:spcBef>
                <a:spcPct val="0"/>
              </a:spcBef>
            </a:pPr>
            <a:r>
              <a:rPr lang="en-US" sz="1902" u="none" strike="noStrike">
                <a:solidFill>
                  <a:srgbClr val="000000"/>
                </a:solidFill>
                <a:latin typeface="Arimo Bold"/>
              </a:rPr>
              <a:t>Customer Education</a:t>
            </a:r>
            <a:r>
              <a:rPr lang="en-US" sz="1902" u="none" strike="noStrike">
                <a:solidFill>
                  <a:srgbClr val="000000"/>
                </a:solidFill>
                <a:latin typeface="Arimo"/>
              </a:rPr>
              <a:t>: Educate customers about the benefits of longer-term contracts.</a:t>
            </a:r>
          </a:p>
          <a:p>
            <a:pPr marL="0" lvl="0" indent="0" algn="just">
              <a:lnSpc>
                <a:spcPts val="2376"/>
              </a:lnSpc>
              <a:spcBef>
                <a:spcPct val="0"/>
              </a:spcBef>
            </a:pPr>
            <a:endParaRPr lang="en-US" sz="1902" u="none" strike="noStrike">
              <a:solidFill>
                <a:srgbClr val="000000"/>
              </a:solidFill>
              <a:latin typeface="Arimo"/>
            </a:endParaRPr>
          </a:p>
          <a:p>
            <a:pPr marL="0" lvl="0" indent="0" algn="just">
              <a:lnSpc>
                <a:spcPts val="2378"/>
              </a:lnSpc>
              <a:spcBef>
                <a:spcPct val="0"/>
              </a:spcBef>
            </a:pPr>
            <a:endParaRPr lang="en-US" sz="1902" u="none" strike="noStrike">
              <a:solidFill>
                <a:srgbClr val="000000"/>
              </a:solidFill>
              <a:latin typeface="Arimo"/>
            </a:endParaRPr>
          </a:p>
          <a:p>
            <a:pPr marL="0" lvl="0" indent="0" algn="just">
              <a:lnSpc>
                <a:spcPts val="2378"/>
              </a:lnSpc>
              <a:spcBef>
                <a:spcPct val="0"/>
              </a:spcBef>
            </a:pPr>
            <a:endParaRPr lang="en-US" sz="1902" u="none" strike="noStrike">
              <a:solidFill>
                <a:srgbClr val="000000"/>
              </a:solidFill>
              <a:latin typeface="Arimo"/>
            </a:endParaRPr>
          </a:p>
          <a:p>
            <a:pPr marL="0" lvl="0" indent="0" algn="just">
              <a:lnSpc>
                <a:spcPts val="2378"/>
              </a:lnSpc>
              <a:spcBef>
                <a:spcPct val="0"/>
              </a:spcBef>
            </a:pPr>
            <a:r>
              <a:rPr lang="en-US" sz="1902" u="none" strike="noStrike">
                <a:solidFill>
                  <a:srgbClr val="000000"/>
                </a:solidFill>
                <a:latin typeface="Arimo"/>
              </a:rPr>
              <a:t>Note: these insights are based on the model's predictions, and real-world factors may vary. </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148196" y="1115848"/>
            <a:ext cx="15522417" cy="7693326"/>
          </a:xfrm>
          <a:custGeom>
            <a:avLst/>
            <a:gdLst/>
            <a:ahLst/>
            <a:cxnLst/>
            <a:rect l="l" t="t" r="r" b="b"/>
            <a:pathLst>
              <a:path w="15522417" h="7693326">
                <a:moveTo>
                  <a:pt x="0" y="0"/>
                </a:moveTo>
                <a:lnTo>
                  <a:pt x="15522417" y="0"/>
                </a:lnTo>
                <a:lnTo>
                  <a:pt x="15522417" y="7693326"/>
                </a:lnTo>
                <a:lnTo>
                  <a:pt x="0" y="7693326"/>
                </a:lnTo>
                <a:lnTo>
                  <a:pt x="0" y="0"/>
                </a:lnTo>
                <a:close/>
              </a:path>
            </a:pathLst>
          </a:custGeom>
          <a:blipFill>
            <a:blip r:embed="rId6"/>
            <a:stretch>
              <a:fillRect/>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616"/>
            <a:ext cx="18288000" cy="10307616"/>
          </a:xfrm>
          <a:custGeom>
            <a:avLst/>
            <a:gdLst/>
            <a:ahLst/>
            <a:cxnLst/>
            <a:rect l="l" t="t" r="r" b="b"/>
            <a:pathLst>
              <a:path w="18288000" h="10307616">
                <a:moveTo>
                  <a:pt x="0" y="0"/>
                </a:moveTo>
                <a:lnTo>
                  <a:pt x="18288000" y="0"/>
                </a:lnTo>
                <a:lnTo>
                  <a:pt x="18288000" y="10307616"/>
                </a:lnTo>
                <a:lnTo>
                  <a:pt x="0" y="10307616"/>
                </a:lnTo>
                <a:lnTo>
                  <a:pt x="0" y="0"/>
                </a:lnTo>
                <a:close/>
              </a:path>
            </a:pathLst>
          </a:custGeom>
          <a:blipFill>
            <a:blip r:embed="rId2"/>
            <a:stretch>
              <a:fillRect/>
            </a:stretch>
          </a:blipFill>
        </p:spPr>
      </p:sp>
      <p:sp>
        <p:nvSpPr>
          <p:cNvPr id="3" name="AutoShape 3"/>
          <p:cNvSpPr/>
          <p:nvPr/>
        </p:nvSpPr>
        <p:spPr>
          <a:xfrm>
            <a:off x="4737806" y="9806188"/>
            <a:ext cx="11301709" cy="9525"/>
          </a:xfrm>
          <a:prstGeom prst="line">
            <a:avLst/>
          </a:prstGeom>
          <a:ln w="9525" cap="rnd">
            <a:solidFill>
              <a:srgbClr val="FFFFFF"/>
            </a:solidFill>
            <a:prstDash val="solid"/>
            <a:headEnd type="none" w="sm" len="sm"/>
            <a:tailEnd type="none" w="sm" len="sm"/>
          </a:ln>
        </p:spPr>
      </p:sp>
      <p:sp>
        <p:nvSpPr>
          <p:cNvPr id="4" name="TextBox 4"/>
          <p:cNvSpPr txBox="1"/>
          <p:nvPr/>
        </p:nvSpPr>
        <p:spPr>
          <a:xfrm>
            <a:off x="656535" y="9644160"/>
            <a:ext cx="4112719" cy="324059"/>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a:rPr>
              <a:t>© 2021 Jigsaw Academy Education Pvt Ltd.</a:t>
            </a:r>
          </a:p>
        </p:txBody>
      </p:sp>
      <p:sp>
        <p:nvSpPr>
          <p:cNvPr id="5" name="AutoShape 5"/>
          <p:cNvSpPr/>
          <p:nvPr/>
        </p:nvSpPr>
        <p:spPr>
          <a:xfrm>
            <a:off x="16353645" y="9439467"/>
            <a:ext cx="9525" cy="660564"/>
          </a:xfrm>
          <a:prstGeom prst="line">
            <a:avLst/>
          </a:prstGeom>
          <a:ln w="9525" cap="rnd">
            <a:solidFill>
              <a:srgbClr val="FFFFFF"/>
            </a:solidFill>
            <a:prstDash val="solid"/>
            <a:headEnd type="none" w="sm" len="sm"/>
            <a:tailEnd type="none" w="sm" len="sm"/>
          </a:ln>
        </p:spPr>
      </p:sp>
      <p:sp>
        <p:nvSpPr>
          <p:cNvPr id="6" name="Freeform 6"/>
          <p:cNvSpPr/>
          <p:nvPr/>
        </p:nvSpPr>
        <p:spPr>
          <a:xfrm>
            <a:off x="133436" y="103455"/>
            <a:ext cx="617577" cy="995870"/>
          </a:xfrm>
          <a:custGeom>
            <a:avLst/>
            <a:gdLst/>
            <a:ahLst/>
            <a:cxnLst/>
            <a:rect l="l" t="t" r="r" b="b"/>
            <a:pathLst>
              <a:path w="617577" h="995870">
                <a:moveTo>
                  <a:pt x="0" y="0"/>
                </a:moveTo>
                <a:lnTo>
                  <a:pt x="617576" y="0"/>
                </a:lnTo>
                <a:lnTo>
                  <a:pt x="617576" y="995870"/>
                </a:lnTo>
                <a:lnTo>
                  <a:pt x="0" y="995870"/>
                </a:lnTo>
                <a:lnTo>
                  <a:pt x="0" y="0"/>
                </a:lnTo>
                <a:close/>
              </a:path>
            </a:pathLst>
          </a:custGeom>
          <a:blipFill>
            <a:blip r:embed="rId3"/>
            <a:stretch>
              <a:fillRect r="-2"/>
            </a:stretch>
          </a:blipFill>
        </p:spPr>
      </p:sp>
      <p:sp>
        <p:nvSpPr>
          <p:cNvPr id="7" name="Freeform 7"/>
          <p:cNvSpPr/>
          <p:nvPr/>
        </p:nvSpPr>
        <p:spPr>
          <a:xfrm>
            <a:off x="16034753" y="9520416"/>
            <a:ext cx="1586593" cy="756276"/>
          </a:xfrm>
          <a:custGeom>
            <a:avLst/>
            <a:gdLst/>
            <a:ahLst/>
            <a:cxnLst/>
            <a:rect l="l" t="t" r="r" b="b"/>
            <a:pathLst>
              <a:path w="1586593" h="756276">
                <a:moveTo>
                  <a:pt x="0" y="0"/>
                </a:moveTo>
                <a:lnTo>
                  <a:pt x="1586593" y="0"/>
                </a:lnTo>
                <a:lnTo>
                  <a:pt x="1586593" y="756276"/>
                </a:lnTo>
                <a:lnTo>
                  <a:pt x="0" y="756276"/>
                </a:lnTo>
                <a:lnTo>
                  <a:pt x="0" y="0"/>
                </a:lnTo>
                <a:close/>
              </a:path>
            </a:pathLst>
          </a:custGeom>
          <a:blipFill>
            <a:blip r:embed="rId4"/>
            <a:stretch>
              <a:fillRect/>
            </a:stretch>
          </a:blipFill>
        </p:spPr>
      </p:sp>
      <p:grpSp>
        <p:nvGrpSpPr>
          <p:cNvPr id="9" name="Group 9"/>
          <p:cNvGrpSpPr/>
          <p:nvPr/>
        </p:nvGrpSpPr>
        <p:grpSpPr>
          <a:xfrm>
            <a:off x="4081427" y="2709312"/>
            <a:ext cx="10318686" cy="5418255"/>
            <a:chOff x="468896" y="1640525"/>
            <a:chExt cx="13758248" cy="7224339"/>
          </a:xfrm>
        </p:grpSpPr>
        <p:sp>
          <p:nvSpPr>
            <p:cNvPr id="10" name="TextBox 10"/>
            <p:cNvSpPr txBox="1"/>
            <p:nvPr/>
          </p:nvSpPr>
          <p:spPr>
            <a:xfrm rot="21007540">
              <a:off x="468896" y="1640525"/>
              <a:ext cx="13479528" cy="3847206"/>
            </a:xfrm>
            <a:prstGeom prst="rect">
              <a:avLst/>
            </a:prstGeom>
          </p:spPr>
          <p:txBody>
            <a:bodyPr wrap="square" lIns="0" tIns="0" rIns="0" bIns="0" rtlCol="0" anchor="t">
              <a:spAutoFit/>
            </a:bodyPr>
            <a:lstStyle/>
            <a:p>
              <a:pPr algn="ctr">
                <a:lnSpc>
                  <a:spcPts val="22455"/>
                </a:lnSpc>
                <a:spcBef>
                  <a:spcPct val="0"/>
                </a:spcBef>
              </a:pPr>
              <a:r>
                <a:rPr lang="en-US" sz="22455" dirty="0">
                  <a:solidFill>
                    <a:srgbClr val="F6F3E4"/>
                  </a:solidFill>
                  <a:latin typeface="Bukhari Script Bold"/>
                </a:rPr>
                <a:t>Thank</a:t>
              </a:r>
            </a:p>
          </p:txBody>
        </p:sp>
        <p:sp>
          <p:nvSpPr>
            <p:cNvPr id="11" name="TextBox 11"/>
            <p:cNvSpPr txBox="1"/>
            <p:nvPr/>
          </p:nvSpPr>
          <p:spPr>
            <a:xfrm rot="-515361">
              <a:off x="1792625" y="5132967"/>
              <a:ext cx="12434519" cy="3731897"/>
            </a:xfrm>
            <a:prstGeom prst="rect">
              <a:avLst/>
            </a:prstGeom>
          </p:spPr>
          <p:txBody>
            <a:bodyPr lIns="0" tIns="0" rIns="0" bIns="0" rtlCol="0" anchor="t">
              <a:spAutoFit/>
            </a:bodyPr>
            <a:lstStyle/>
            <a:p>
              <a:pPr algn="ctr">
                <a:lnSpc>
                  <a:spcPts val="20210"/>
                </a:lnSpc>
                <a:spcBef>
                  <a:spcPct val="0"/>
                </a:spcBef>
              </a:pPr>
              <a:r>
                <a:rPr lang="en-US" sz="20210">
                  <a:solidFill>
                    <a:srgbClr val="F6F3E4"/>
                  </a:solidFill>
                  <a:latin typeface="Bukhari Script Bold"/>
                </a:rPr>
                <a:t>you!</a:t>
              </a:r>
            </a:p>
          </p:txBody>
        </p:sp>
      </p:gr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77774"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6483098" y="-273389"/>
            <a:ext cx="11804902" cy="6778321"/>
          </a:xfrm>
          <a:custGeom>
            <a:avLst/>
            <a:gdLst/>
            <a:ahLst/>
            <a:cxnLst/>
            <a:rect l="l" t="t" r="r" b="b"/>
            <a:pathLst>
              <a:path w="11804902" h="6778321">
                <a:moveTo>
                  <a:pt x="0" y="0"/>
                </a:moveTo>
                <a:lnTo>
                  <a:pt x="11804902" y="0"/>
                </a:lnTo>
                <a:lnTo>
                  <a:pt x="11804902" y="6778320"/>
                </a:lnTo>
                <a:lnTo>
                  <a:pt x="0" y="6778320"/>
                </a:lnTo>
                <a:lnTo>
                  <a:pt x="0" y="0"/>
                </a:lnTo>
                <a:close/>
              </a:path>
            </a:pathLst>
          </a:custGeom>
          <a:blipFill>
            <a:blip r:embed="rId6">
              <a:alphaModFix amt="68000"/>
            </a:blip>
            <a:stretch>
              <a:fillRect l="-4283" r="-4283"/>
            </a:stretch>
          </a:blipFill>
        </p:spPr>
      </p:sp>
      <p:sp>
        <p:nvSpPr>
          <p:cNvPr id="12" name="TextBox 12"/>
          <p:cNvSpPr txBox="1"/>
          <p:nvPr/>
        </p:nvSpPr>
        <p:spPr>
          <a:xfrm>
            <a:off x="13939" y="1968797"/>
            <a:ext cx="11289341" cy="6836806"/>
          </a:xfrm>
          <a:prstGeom prst="rect">
            <a:avLst/>
          </a:prstGeom>
        </p:spPr>
        <p:txBody>
          <a:bodyPr lIns="0" tIns="0" rIns="0" bIns="0" rtlCol="0" anchor="t">
            <a:spAutoFit/>
          </a:bodyPr>
          <a:lstStyle/>
          <a:p>
            <a:pPr marL="495863" lvl="1" indent="-247931">
              <a:lnSpc>
                <a:spcPts val="3672"/>
              </a:lnSpc>
              <a:buFont typeface="Arial"/>
              <a:buChar char="•"/>
            </a:pPr>
            <a:r>
              <a:rPr lang="en-US" sz="2296">
                <a:solidFill>
                  <a:srgbClr val="272525"/>
                </a:solidFill>
                <a:latin typeface="Roboto"/>
              </a:rPr>
              <a:t>Business Problem and Objectives</a:t>
            </a:r>
          </a:p>
          <a:p>
            <a:pPr marL="495863" lvl="1" indent="-247931">
              <a:lnSpc>
                <a:spcPts val="3672"/>
              </a:lnSpc>
              <a:buFont typeface="Arial"/>
              <a:buChar char="•"/>
            </a:pPr>
            <a:r>
              <a:rPr lang="en-US" sz="2296">
                <a:solidFill>
                  <a:srgbClr val="272525"/>
                </a:solidFill>
                <a:latin typeface="Roboto"/>
              </a:rPr>
              <a:t>Executive Summary</a:t>
            </a:r>
          </a:p>
          <a:p>
            <a:pPr marL="495863" lvl="1" indent="-247931">
              <a:lnSpc>
                <a:spcPts val="3672"/>
              </a:lnSpc>
              <a:buFont typeface="Arial"/>
              <a:buChar char="•"/>
            </a:pPr>
            <a:r>
              <a:rPr lang="en-US" sz="2296">
                <a:solidFill>
                  <a:srgbClr val="272525"/>
                </a:solidFill>
                <a:latin typeface="Roboto"/>
              </a:rPr>
              <a:t>Data Overview and Key Business Assumptions (if any)</a:t>
            </a:r>
          </a:p>
          <a:p>
            <a:pPr marL="495863" lvl="1" indent="-247931">
              <a:lnSpc>
                <a:spcPts val="3672"/>
              </a:lnSpc>
              <a:buFont typeface="Arial"/>
              <a:buChar char="•"/>
            </a:pPr>
            <a:r>
              <a:rPr lang="en-US" sz="2296">
                <a:solidFill>
                  <a:srgbClr val="272525"/>
                </a:solidFill>
                <a:latin typeface="Roboto"/>
              </a:rPr>
              <a:t>Data Preparation and Pre-processing</a:t>
            </a:r>
          </a:p>
          <a:p>
            <a:pPr marL="495863" lvl="1" indent="-247931">
              <a:lnSpc>
                <a:spcPts val="3672"/>
              </a:lnSpc>
              <a:buFont typeface="Arial"/>
              <a:buChar char="•"/>
            </a:pPr>
            <a:r>
              <a:rPr lang="en-US" sz="2296">
                <a:solidFill>
                  <a:srgbClr val="272525"/>
                </a:solidFill>
                <a:latin typeface="Roboto"/>
              </a:rPr>
              <a:t>Sanity checks, treatment and transformations</a:t>
            </a:r>
          </a:p>
          <a:p>
            <a:pPr>
              <a:lnSpc>
                <a:spcPts val="3672"/>
              </a:lnSpc>
            </a:pPr>
            <a:r>
              <a:rPr lang="en-US" sz="2296">
                <a:solidFill>
                  <a:srgbClr val="272525"/>
                </a:solidFill>
                <a:latin typeface="Roboto"/>
              </a:rPr>
              <a:t>                               for analytical dataset preparation</a:t>
            </a:r>
          </a:p>
          <a:p>
            <a:pPr marL="495863" lvl="1" indent="-247931">
              <a:lnSpc>
                <a:spcPts val="3672"/>
              </a:lnSpc>
              <a:buFont typeface="Arial"/>
              <a:buChar char="•"/>
            </a:pPr>
            <a:r>
              <a:rPr lang="en-US" sz="2296">
                <a:solidFill>
                  <a:srgbClr val="272525"/>
                </a:solidFill>
                <a:latin typeface="Roboto"/>
              </a:rPr>
              <a:t>Exploratory Data Analysis</a:t>
            </a:r>
          </a:p>
          <a:p>
            <a:pPr marL="495863" lvl="1" indent="-247931">
              <a:lnSpc>
                <a:spcPts val="3672"/>
              </a:lnSpc>
              <a:buFont typeface="Arial"/>
              <a:buChar char="•"/>
            </a:pPr>
            <a:r>
              <a:rPr lang="en-US" sz="2296">
                <a:solidFill>
                  <a:srgbClr val="272525"/>
                </a:solidFill>
                <a:latin typeface="Roboto"/>
              </a:rPr>
              <a:t>Key Business Findings and Insights</a:t>
            </a:r>
          </a:p>
          <a:p>
            <a:pPr marL="495863" lvl="1" indent="-247931">
              <a:lnSpc>
                <a:spcPts val="3672"/>
              </a:lnSpc>
              <a:buFont typeface="Arial"/>
              <a:buChar char="•"/>
            </a:pPr>
            <a:r>
              <a:rPr lang="en-US" sz="2296">
                <a:solidFill>
                  <a:srgbClr val="272525"/>
                </a:solidFill>
                <a:latin typeface="Roboto"/>
              </a:rPr>
              <a:t>Model Development and Validations</a:t>
            </a:r>
          </a:p>
          <a:p>
            <a:pPr marL="495863" lvl="1" indent="-247931">
              <a:lnSpc>
                <a:spcPts val="3672"/>
              </a:lnSpc>
              <a:buFont typeface="Arial"/>
              <a:buChar char="•"/>
            </a:pPr>
            <a:r>
              <a:rPr lang="en-US" sz="2296">
                <a:solidFill>
                  <a:srgbClr val="272525"/>
                </a:solidFill>
                <a:latin typeface="Roboto"/>
              </a:rPr>
              <a:t>Model comparisons on key scoring metrics and model finalization</a:t>
            </a:r>
          </a:p>
          <a:p>
            <a:pPr marL="495863" lvl="1" indent="-247931">
              <a:lnSpc>
                <a:spcPts val="3672"/>
              </a:lnSpc>
              <a:buFont typeface="Arial"/>
              <a:buChar char="•"/>
            </a:pPr>
            <a:r>
              <a:rPr lang="en-US" sz="2296">
                <a:solidFill>
                  <a:srgbClr val="272525"/>
                </a:solidFill>
                <a:latin typeface="Roboto"/>
              </a:rPr>
              <a:t>Dashboarding (required only when it is in scope of analysis)</a:t>
            </a:r>
          </a:p>
          <a:p>
            <a:pPr marL="495863" lvl="1" indent="-247931">
              <a:lnSpc>
                <a:spcPts val="3672"/>
              </a:lnSpc>
              <a:buFont typeface="Arial"/>
              <a:buChar char="•"/>
            </a:pPr>
            <a:r>
              <a:rPr lang="en-US" sz="2296">
                <a:solidFill>
                  <a:srgbClr val="272525"/>
                </a:solidFill>
                <a:latin typeface="Roboto"/>
              </a:rPr>
              <a:t>Businesss Recommendations and Potential Business Impact</a:t>
            </a:r>
          </a:p>
          <a:p>
            <a:pPr marL="495863" lvl="1" indent="-247931">
              <a:lnSpc>
                <a:spcPts val="3672"/>
              </a:lnSpc>
              <a:buFont typeface="Arial"/>
              <a:buChar char="•"/>
            </a:pPr>
            <a:r>
              <a:rPr lang="en-US" sz="2296">
                <a:solidFill>
                  <a:srgbClr val="272525"/>
                </a:solidFill>
                <a:latin typeface="Roboto"/>
              </a:rPr>
              <a:t>Next Steps</a:t>
            </a:r>
          </a:p>
          <a:p>
            <a:pPr marL="495863" lvl="1" indent="-247931">
              <a:lnSpc>
                <a:spcPts val="3672"/>
              </a:lnSpc>
              <a:buFont typeface="Arial"/>
              <a:buChar char="•"/>
            </a:pPr>
            <a:r>
              <a:rPr lang="en-US" sz="2296">
                <a:solidFill>
                  <a:srgbClr val="272525"/>
                </a:solidFill>
                <a:latin typeface="Roboto"/>
              </a:rPr>
              <a:t>Appendix</a:t>
            </a:r>
          </a:p>
          <a:p>
            <a:pPr algn="l">
              <a:lnSpc>
                <a:spcPts val="3673"/>
              </a:lnSpc>
            </a:pPr>
            <a:endParaRPr lang="en-US" sz="2296">
              <a:solidFill>
                <a:srgbClr val="272525"/>
              </a:solidFill>
              <a:latin typeface="Roboto"/>
            </a:endParaRPr>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1876018" y="209292"/>
            <a:ext cx="3782591" cy="631849"/>
          </a:xfrm>
          <a:prstGeom prst="rect">
            <a:avLst/>
          </a:prstGeom>
        </p:spPr>
        <p:txBody>
          <a:bodyPr lIns="0" tIns="0" rIns="0" bIns="0" rtlCol="0" anchor="t">
            <a:spAutoFit/>
          </a:bodyPr>
          <a:lstStyle/>
          <a:p>
            <a:pPr algn="l">
              <a:lnSpc>
                <a:spcPts val="4999"/>
              </a:lnSpc>
            </a:pPr>
            <a:r>
              <a:rPr lang="en-US" sz="3999">
                <a:solidFill>
                  <a:srgbClr val="000000"/>
                </a:solidFill>
                <a:latin typeface="Arimo Bold"/>
              </a:rPr>
              <a:t>Agenda</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46337" y="41816"/>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23464"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TextBox 10"/>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1" name="Freeform 11"/>
          <p:cNvSpPr/>
          <p:nvPr/>
        </p:nvSpPr>
        <p:spPr>
          <a:xfrm>
            <a:off x="0" y="41816"/>
            <a:ext cx="6578001" cy="9597832"/>
          </a:xfrm>
          <a:custGeom>
            <a:avLst/>
            <a:gdLst/>
            <a:ahLst/>
            <a:cxnLst/>
            <a:rect l="l" t="t" r="r" b="b"/>
            <a:pathLst>
              <a:path w="6578001" h="9597832">
                <a:moveTo>
                  <a:pt x="0" y="0"/>
                </a:moveTo>
                <a:lnTo>
                  <a:pt x="6578001" y="0"/>
                </a:lnTo>
                <a:lnTo>
                  <a:pt x="6578001" y="9597832"/>
                </a:lnTo>
                <a:lnTo>
                  <a:pt x="0" y="9597832"/>
                </a:lnTo>
                <a:lnTo>
                  <a:pt x="0" y="0"/>
                </a:lnTo>
                <a:close/>
              </a:path>
            </a:pathLst>
          </a:custGeom>
          <a:blipFill>
            <a:blip r:embed="rId5"/>
            <a:stretch>
              <a:fillRect l="-993" t="-4846" r="-993"/>
            </a:stretch>
          </a:blipFill>
        </p:spPr>
      </p:sp>
      <p:sp>
        <p:nvSpPr>
          <p:cNvPr id="12" name="Freeform 12"/>
          <p:cNvSpPr/>
          <p:nvPr/>
        </p:nvSpPr>
        <p:spPr>
          <a:xfrm>
            <a:off x="0"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6"/>
            <a:stretch>
              <a:fillRect l="-993" r="-996"/>
            </a:stretch>
          </a:blipFill>
        </p:spPr>
      </p:sp>
      <p:sp>
        <p:nvSpPr>
          <p:cNvPr id="13" name="Freeform 13"/>
          <p:cNvSpPr/>
          <p:nvPr/>
        </p:nvSpPr>
        <p:spPr>
          <a:xfrm>
            <a:off x="12625517" y="8393654"/>
            <a:ext cx="1075317" cy="1178136"/>
          </a:xfrm>
          <a:custGeom>
            <a:avLst/>
            <a:gdLst/>
            <a:ahLst/>
            <a:cxnLst/>
            <a:rect l="l" t="t" r="r" b="b"/>
            <a:pathLst>
              <a:path w="1075317" h="1178136">
                <a:moveTo>
                  <a:pt x="0" y="0"/>
                </a:moveTo>
                <a:lnTo>
                  <a:pt x="1075317" y="0"/>
                </a:lnTo>
                <a:lnTo>
                  <a:pt x="1075317" y="1178137"/>
                </a:lnTo>
                <a:lnTo>
                  <a:pt x="0" y="117813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4" name="Freeform 14"/>
          <p:cNvSpPr/>
          <p:nvPr/>
        </p:nvSpPr>
        <p:spPr>
          <a:xfrm>
            <a:off x="13391081" y="3622605"/>
            <a:ext cx="4581080" cy="4114800"/>
          </a:xfrm>
          <a:custGeom>
            <a:avLst/>
            <a:gdLst/>
            <a:ahLst/>
            <a:cxnLst/>
            <a:rect l="l" t="t" r="r" b="b"/>
            <a:pathLst>
              <a:path w="4581080" h="4114800">
                <a:moveTo>
                  <a:pt x="0" y="0"/>
                </a:moveTo>
                <a:lnTo>
                  <a:pt x="4581080" y="0"/>
                </a:lnTo>
                <a:lnTo>
                  <a:pt x="4581080" y="4114800"/>
                </a:lnTo>
                <a:lnTo>
                  <a:pt x="0" y="411480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5" name="TextBox 15"/>
          <p:cNvSpPr txBox="1"/>
          <p:nvPr/>
        </p:nvSpPr>
        <p:spPr>
          <a:xfrm>
            <a:off x="6578001" y="447159"/>
            <a:ext cx="9030175" cy="631849"/>
          </a:xfrm>
          <a:prstGeom prst="rect">
            <a:avLst/>
          </a:prstGeom>
        </p:spPr>
        <p:txBody>
          <a:bodyPr lIns="0" tIns="0" rIns="0" bIns="0" rtlCol="0" anchor="t">
            <a:spAutoFit/>
          </a:bodyPr>
          <a:lstStyle/>
          <a:p>
            <a:pPr algn="l">
              <a:lnSpc>
                <a:spcPts val="4999"/>
              </a:lnSpc>
            </a:pPr>
            <a:r>
              <a:rPr lang="en-US" sz="3999">
                <a:solidFill>
                  <a:srgbClr val="000000"/>
                </a:solidFill>
                <a:latin typeface="Arimo Bold"/>
              </a:rPr>
              <a:t>Business problem</a:t>
            </a:r>
          </a:p>
        </p:txBody>
      </p:sp>
      <p:sp>
        <p:nvSpPr>
          <p:cNvPr id="16" name="TextBox 16"/>
          <p:cNvSpPr txBox="1"/>
          <p:nvPr/>
        </p:nvSpPr>
        <p:spPr>
          <a:xfrm>
            <a:off x="6763256" y="1538862"/>
            <a:ext cx="11289341" cy="2311758"/>
          </a:xfrm>
          <a:prstGeom prst="rect">
            <a:avLst/>
          </a:prstGeom>
        </p:spPr>
        <p:txBody>
          <a:bodyPr lIns="0" tIns="0" rIns="0" bIns="0" rtlCol="0" anchor="t">
            <a:spAutoFit/>
          </a:bodyPr>
          <a:lstStyle/>
          <a:p>
            <a:pPr>
              <a:lnSpc>
                <a:spcPts val="3693"/>
              </a:lnSpc>
            </a:pPr>
            <a:r>
              <a:rPr lang="en-US" sz="2310">
                <a:solidFill>
                  <a:srgbClr val="272525"/>
                </a:solidFill>
                <a:latin typeface="Roboto"/>
              </a:rPr>
              <a:t>The Telecom company competition is Challenging, with lots of choices for customers. Because of this, the phone companies have a hard time keeping their customers, with about 15-20% leaving each year. This is a big problem because it costs a lot more money to get new customers than to keep the ones they already have.</a:t>
            </a:r>
          </a:p>
          <a:p>
            <a:pPr algn="l">
              <a:lnSpc>
                <a:spcPts val="3694"/>
              </a:lnSpc>
            </a:pPr>
            <a:endParaRPr lang="en-US" sz="2310">
              <a:solidFill>
                <a:srgbClr val="272525"/>
              </a:solidFill>
              <a:latin typeface="Roboto"/>
            </a:endParaRPr>
          </a:p>
        </p:txBody>
      </p:sp>
      <p:sp>
        <p:nvSpPr>
          <p:cNvPr id="17" name="TextBox 17"/>
          <p:cNvSpPr txBox="1"/>
          <p:nvPr/>
        </p:nvSpPr>
        <p:spPr>
          <a:xfrm>
            <a:off x="6763256" y="4812157"/>
            <a:ext cx="4079778" cy="631849"/>
          </a:xfrm>
          <a:prstGeom prst="rect">
            <a:avLst/>
          </a:prstGeom>
        </p:spPr>
        <p:txBody>
          <a:bodyPr lIns="0" tIns="0" rIns="0" bIns="0" rtlCol="0" anchor="t">
            <a:spAutoFit/>
          </a:bodyPr>
          <a:lstStyle/>
          <a:p>
            <a:pPr algn="l">
              <a:lnSpc>
                <a:spcPts val="4999"/>
              </a:lnSpc>
            </a:pPr>
            <a:r>
              <a:rPr lang="en-US" sz="3999">
                <a:solidFill>
                  <a:srgbClr val="000000"/>
                </a:solidFill>
                <a:latin typeface="Arimo Bold"/>
              </a:rPr>
              <a:t>Key Objectives</a:t>
            </a:r>
          </a:p>
        </p:txBody>
      </p:sp>
      <p:sp>
        <p:nvSpPr>
          <p:cNvPr id="18" name="TextBox 18"/>
          <p:cNvSpPr txBox="1"/>
          <p:nvPr/>
        </p:nvSpPr>
        <p:spPr>
          <a:xfrm>
            <a:off x="6763256" y="5685005"/>
            <a:ext cx="6362029" cy="3179206"/>
          </a:xfrm>
          <a:prstGeom prst="rect">
            <a:avLst/>
          </a:prstGeom>
        </p:spPr>
        <p:txBody>
          <a:bodyPr lIns="0" tIns="0" rIns="0" bIns="0" rtlCol="0" anchor="t">
            <a:spAutoFit/>
          </a:bodyPr>
          <a:lstStyle/>
          <a:p>
            <a:pPr>
              <a:lnSpc>
                <a:spcPts val="3672"/>
              </a:lnSpc>
            </a:pPr>
            <a:r>
              <a:rPr lang="en-US" sz="2296">
                <a:solidFill>
                  <a:srgbClr val="272525"/>
                </a:solidFill>
                <a:latin typeface="Roboto"/>
              </a:rPr>
              <a:t>1  Identifying  why customers Leaves</a:t>
            </a:r>
          </a:p>
          <a:p>
            <a:pPr>
              <a:lnSpc>
                <a:spcPts val="3672"/>
              </a:lnSpc>
            </a:pPr>
            <a:r>
              <a:rPr lang="en-US" sz="2296">
                <a:solidFill>
                  <a:srgbClr val="272525"/>
                </a:solidFill>
                <a:latin typeface="Roboto"/>
              </a:rPr>
              <a:t>2  Measuring the Customer loss</a:t>
            </a:r>
          </a:p>
          <a:p>
            <a:pPr>
              <a:lnSpc>
                <a:spcPts val="3672"/>
              </a:lnSpc>
            </a:pPr>
            <a:r>
              <a:rPr lang="en-US" sz="2296">
                <a:solidFill>
                  <a:srgbClr val="272525"/>
                </a:solidFill>
                <a:latin typeface="Roboto"/>
              </a:rPr>
              <a:t>3  Predicting Customer Action</a:t>
            </a:r>
          </a:p>
          <a:p>
            <a:pPr>
              <a:lnSpc>
                <a:spcPts val="3672"/>
              </a:lnSpc>
            </a:pPr>
            <a:r>
              <a:rPr lang="en-US" sz="2296">
                <a:solidFill>
                  <a:srgbClr val="272525"/>
                </a:solidFill>
                <a:latin typeface="Roboto"/>
              </a:rPr>
              <a:t>4  Creating Customer Loyalty Programs</a:t>
            </a:r>
          </a:p>
          <a:p>
            <a:pPr>
              <a:lnSpc>
                <a:spcPts val="3672"/>
              </a:lnSpc>
            </a:pPr>
            <a:r>
              <a:rPr lang="en-US" sz="2296">
                <a:solidFill>
                  <a:srgbClr val="272525"/>
                </a:solidFill>
                <a:latin typeface="Roboto"/>
              </a:rPr>
              <a:t>5  Effective Communication with Customers</a:t>
            </a:r>
          </a:p>
          <a:p>
            <a:pPr>
              <a:lnSpc>
                <a:spcPts val="3672"/>
              </a:lnSpc>
            </a:pPr>
            <a:r>
              <a:rPr lang="en-US" sz="2296">
                <a:solidFill>
                  <a:srgbClr val="272525"/>
                </a:solidFill>
                <a:latin typeface="Roboto"/>
              </a:rPr>
              <a:t>6  Team Work Across Departments</a:t>
            </a:r>
          </a:p>
          <a:p>
            <a:pPr algn="l">
              <a:lnSpc>
                <a:spcPts val="3673"/>
              </a:lnSpc>
            </a:pPr>
            <a:endParaRPr lang="en-US" sz="2296">
              <a:solidFill>
                <a:srgbClr val="272525"/>
              </a:solidFill>
              <a:latin typeface="Roboto"/>
            </a:endParaRPr>
          </a:p>
        </p:txBody>
      </p:sp>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1080" y="134117"/>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Freeform 11"/>
          <p:cNvSpPr/>
          <p:nvPr/>
        </p:nvSpPr>
        <p:spPr>
          <a:xfrm>
            <a:off x="133435" y="1676854"/>
            <a:ext cx="12396501" cy="4268005"/>
          </a:xfrm>
          <a:custGeom>
            <a:avLst/>
            <a:gdLst/>
            <a:ahLst/>
            <a:cxnLst/>
            <a:rect l="l" t="t" r="r" b="b"/>
            <a:pathLst>
              <a:path w="12396501" h="4268005">
                <a:moveTo>
                  <a:pt x="0" y="0"/>
                </a:moveTo>
                <a:lnTo>
                  <a:pt x="12396501" y="0"/>
                </a:lnTo>
                <a:lnTo>
                  <a:pt x="12396501" y="4268005"/>
                </a:lnTo>
                <a:lnTo>
                  <a:pt x="0" y="4268005"/>
                </a:lnTo>
                <a:lnTo>
                  <a:pt x="0" y="0"/>
                </a:lnTo>
                <a:close/>
              </a:path>
            </a:pathLst>
          </a:custGeom>
          <a:blipFill>
            <a:blip r:embed="rId6"/>
            <a:stretch>
              <a:fillRect t="-1906" b="-1906"/>
            </a:stretch>
          </a:blipFill>
        </p:spPr>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6120901" y="405455"/>
            <a:ext cx="5118601" cy="632849"/>
          </a:xfrm>
          <a:prstGeom prst="rect">
            <a:avLst/>
          </a:prstGeom>
        </p:spPr>
        <p:txBody>
          <a:bodyPr lIns="0" tIns="0" rIns="0" bIns="0" rtlCol="0" anchor="t">
            <a:spAutoFit/>
          </a:bodyPr>
          <a:lstStyle/>
          <a:p>
            <a:pPr marL="0" lvl="0" indent="0" algn="l">
              <a:lnSpc>
                <a:spcPts val="4999"/>
              </a:lnSpc>
              <a:spcBef>
                <a:spcPct val="0"/>
              </a:spcBef>
            </a:pPr>
            <a:r>
              <a:rPr lang="en-US" sz="3999" u="none" strike="noStrike">
                <a:solidFill>
                  <a:srgbClr val="000000"/>
                </a:solidFill>
                <a:latin typeface="Arimo Bold"/>
              </a:rPr>
              <a:t>Executive Summary</a:t>
            </a:r>
          </a:p>
        </p:txBody>
      </p:sp>
      <p:sp>
        <p:nvSpPr>
          <p:cNvPr id="14" name="TextBox 14"/>
          <p:cNvSpPr txBox="1"/>
          <p:nvPr/>
        </p:nvSpPr>
        <p:spPr>
          <a:xfrm>
            <a:off x="581068" y="6278236"/>
            <a:ext cx="16678232" cy="1844969"/>
          </a:xfrm>
          <a:prstGeom prst="rect">
            <a:avLst/>
          </a:prstGeom>
        </p:spPr>
        <p:txBody>
          <a:bodyPr lIns="0" tIns="0" rIns="0" bIns="0" rtlCol="0" anchor="t">
            <a:spAutoFit/>
          </a:bodyPr>
          <a:lstStyle/>
          <a:p>
            <a:pPr marL="0" lvl="0" indent="0" algn="l">
              <a:lnSpc>
                <a:spcPts val="3694"/>
              </a:lnSpc>
              <a:spcBef>
                <a:spcPct val="0"/>
              </a:spcBef>
            </a:pPr>
            <a:r>
              <a:rPr lang="en-US" sz="2310" u="none" strike="noStrike">
                <a:solidFill>
                  <a:srgbClr val="272525"/>
                </a:solidFill>
                <a:latin typeface="Roboto"/>
              </a:rPr>
              <a:t>"Customer churn, when customers leave a company, is a big problem for Telecom companies, happening about 15-20% each year. To tackle this, we need to understand why customers leave. We're using a special set of data to figure out why customers leave phone companies and try to predict when it might happen. Our goal is to make plans that will keep customers happy and working together as a team to keep them with us</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11080" y="174363"/>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TextBox 11"/>
          <p:cNvSpPr txBox="1"/>
          <p:nvPr/>
        </p:nvSpPr>
        <p:spPr>
          <a:xfrm>
            <a:off x="1872587" y="16765"/>
            <a:ext cx="14593416" cy="1011934"/>
          </a:xfrm>
          <a:prstGeom prst="rect">
            <a:avLst/>
          </a:prstGeom>
        </p:spPr>
        <p:txBody>
          <a:bodyPr lIns="0" tIns="0" rIns="0" bIns="0" rtlCol="0" anchor="t">
            <a:spAutoFit/>
          </a:bodyPr>
          <a:lstStyle/>
          <a:p>
            <a:pPr algn="l">
              <a:lnSpc>
                <a:spcPts val="7857"/>
              </a:lnSpc>
            </a:pPr>
            <a:r>
              <a:rPr lang="en-US" sz="6285">
                <a:solidFill>
                  <a:srgbClr val="000000"/>
                </a:solidFill>
                <a:latin typeface="Arimo Bold"/>
              </a:rPr>
              <a:t>Data Understanding/Data Dictionary</a:t>
            </a:r>
          </a:p>
        </p:txBody>
      </p:sp>
      <p:sp>
        <p:nvSpPr>
          <p:cNvPr id="12" name="TextBox 12"/>
          <p:cNvSpPr txBox="1"/>
          <p:nvPr/>
        </p:nvSpPr>
        <p:spPr>
          <a:xfrm>
            <a:off x="1028700" y="1521890"/>
            <a:ext cx="8771432" cy="751144"/>
          </a:xfrm>
          <a:prstGeom prst="rect">
            <a:avLst/>
          </a:prstGeom>
        </p:spPr>
        <p:txBody>
          <a:bodyPr lIns="0" tIns="0" rIns="0" bIns="0" rtlCol="0" anchor="t">
            <a:spAutoFit/>
          </a:bodyPr>
          <a:lstStyle/>
          <a:p>
            <a:pPr algn="ctr">
              <a:lnSpc>
                <a:spcPts val="3067"/>
              </a:lnSpc>
            </a:pPr>
            <a:endParaRPr/>
          </a:p>
          <a:p>
            <a:pPr marL="495626" lvl="1" indent="-247813">
              <a:lnSpc>
                <a:spcPts val="2869"/>
              </a:lnSpc>
              <a:buFont typeface="Arial"/>
              <a:buChar char="•"/>
            </a:pPr>
            <a:r>
              <a:rPr lang="en-US" sz="2295">
                <a:solidFill>
                  <a:srgbClr val="000000"/>
                </a:solidFill>
                <a:latin typeface="Arimo"/>
              </a:rPr>
              <a:t>Churn — Whether the customer churned or not (Yes or No)</a:t>
            </a:r>
          </a:p>
        </p:txBody>
      </p:sp>
      <p:sp>
        <p:nvSpPr>
          <p:cNvPr id="13" name="TextBox 13"/>
          <p:cNvSpPr txBox="1"/>
          <p:nvPr/>
        </p:nvSpPr>
        <p:spPr>
          <a:xfrm>
            <a:off x="209715" y="2643893"/>
            <a:ext cx="14055707" cy="3795911"/>
          </a:xfrm>
          <a:prstGeom prst="rect">
            <a:avLst/>
          </a:prstGeom>
        </p:spPr>
        <p:txBody>
          <a:bodyPr lIns="0" tIns="0" rIns="0" bIns="0" rtlCol="0" anchor="t">
            <a:spAutoFit/>
          </a:bodyPr>
          <a:lstStyle/>
          <a:p>
            <a:pPr marL="498729" lvl="1" indent="-249365" algn="l">
              <a:lnSpc>
                <a:spcPts val="3694"/>
              </a:lnSpc>
              <a:spcBef>
                <a:spcPct val="0"/>
              </a:spcBef>
              <a:buFont typeface="Arial"/>
              <a:buChar char="•"/>
            </a:pPr>
            <a:r>
              <a:rPr lang="en-US" sz="2310" u="none" strike="noStrike" dirty="0" smtClean="0">
                <a:solidFill>
                  <a:srgbClr val="272525"/>
                </a:solidFill>
                <a:latin typeface="Roboto"/>
              </a:rPr>
              <a:t>Internet Service </a:t>
            </a:r>
            <a:r>
              <a:rPr lang="en-US" sz="2310" u="none" strike="noStrike" dirty="0">
                <a:solidFill>
                  <a:srgbClr val="272525"/>
                </a:solidFill>
                <a:latin typeface="Roboto"/>
              </a:rPr>
              <a:t>— A type of internet service the customer has (DSL, Fiber Optic, No)</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Online Security </a:t>
            </a:r>
            <a:r>
              <a:rPr lang="en-US" sz="2310" u="none" strike="noStrike" dirty="0">
                <a:solidFill>
                  <a:srgbClr val="272525"/>
                </a:solidFill>
                <a:latin typeface="Roboto"/>
              </a:rPr>
              <a:t>— Whether the customer has online security or not (Yes, No, No Internet Service)</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Online Backup </a:t>
            </a:r>
            <a:r>
              <a:rPr lang="en-US" sz="2310" u="none" strike="noStrike" dirty="0">
                <a:solidFill>
                  <a:srgbClr val="272525"/>
                </a:solidFill>
                <a:latin typeface="Roboto"/>
              </a:rPr>
              <a:t>— Whether the customer has online backup or not (Yes, No, No Internet Service)</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Device Protection </a:t>
            </a:r>
            <a:r>
              <a:rPr lang="en-US" sz="2310" u="none" strike="noStrike" dirty="0">
                <a:solidFill>
                  <a:srgbClr val="272525"/>
                </a:solidFill>
                <a:latin typeface="Roboto"/>
              </a:rPr>
              <a:t>— Whether the customer has device protection or not (Yes, No, No Internet      Service)</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Tech Support </a:t>
            </a:r>
            <a:r>
              <a:rPr lang="en-US" sz="2310" u="none" strike="noStrike" dirty="0">
                <a:solidFill>
                  <a:srgbClr val="272525"/>
                </a:solidFill>
                <a:latin typeface="Roboto"/>
              </a:rPr>
              <a:t>— Whether the customer has tech support or not (Yes, No, No Internet Service)</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Streaming TV—Whether </a:t>
            </a:r>
            <a:r>
              <a:rPr lang="en-US" sz="2310" u="none" strike="noStrike" dirty="0">
                <a:solidFill>
                  <a:srgbClr val="272525"/>
                </a:solidFill>
                <a:latin typeface="Roboto"/>
              </a:rPr>
              <a:t>the customer has a streaming TV (Yes, No, No Internet Service)</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Streaming Movies </a:t>
            </a:r>
            <a:r>
              <a:rPr lang="en-US" sz="2310" u="none" strike="noStrike" dirty="0">
                <a:solidFill>
                  <a:srgbClr val="272525"/>
                </a:solidFill>
                <a:latin typeface="Roboto"/>
              </a:rPr>
              <a:t>— Whether the customer has a streaming movie (Yes, No, No Internet Service)</a:t>
            </a:r>
          </a:p>
          <a:p>
            <a:pPr marL="498729" lvl="1" indent="-249365" algn="l">
              <a:lnSpc>
                <a:spcPts val="3694"/>
              </a:lnSpc>
              <a:spcBef>
                <a:spcPct val="0"/>
              </a:spcBef>
              <a:buFont typeface="Arial"/>
              <a:buChar char="•"/>
            </a:pPr>
            <a:r>
              <a:rPr lang="en-US" sz="2310" u="none" strike="noStrike" dirty="0" smtClean="0">
                <a:solidFill>
                  <a:srgbClr val="272525"/>
                </a:solidFill>
                <a:latin typeface="Roboto"/>
              </a:rPr>
              <a:t>Phone Service</a:t>
            </a:r>
            <a:r>
              <a:rPr lang="en-US" sz="2310" u="none" strike="noStrike" dirty="0">
                <a:solidFill>
                  <a:srgbClr val="272525"/>
                </a:solidFill>
                <a:latin typeface="Roboto"/>
              </a:rPr>
              <a:t>: Whether the customer has a phone service or not (Yes, No</a:t>
            </a:r>
          </a:p>
        </p:txBody>
      </p:sp>
      <p:sp>
        <p:nvSpPr>
          <p:cNvPr id="14" name="TextBox 14"/>
          <p:cNvSpPr txBox="1"/>
          <p:nvPr/>
        </p:nvSpPr>
        <p:spPr>
          <a:xfrm>
            <a:off x="209715" y="6907292"/>
            <a:ext cx="10278153" cy="2311694"/>
          </a:xfrm>
          <a:prstGeom prst="rect">
            <a:avLst/>
          </a:prstGeom>
        </p:spPr>
        <p:txBody>
          <a:bodyPr lIns="0" tIns="0" rIns="0" bIns="0" rtlCol="0" anchor="t">
            <a:spAutoFit/>
          </a:bodyPr>
          <a:lstStyle/>
          <a:p>
            <a:pPr marL="498729" lvl="1" indent="-249365" algn="l">
              <a:lnSpc>
                <a:spcPts val="3694"/>
              </a:lnSpc>
              <a:buFont typeface="Arial"/>
              <a:buChar char="•"/>
            </a:pPr>
            <a:r>
              <a:rPr lang="en-US" sz="2310" u="none" strike="noStrike">
                <a:solidFill>
                  <a:srgbClr val="272525"/>
                </a:solidFill>
                <a:latin typeface="Roboto"/>
              </a:rPr>
              <a:t>CustomerID — Unique value for each customer</a:t>
            </a:r>
          </a:p>
          <a:p>
            <a:pPr marL="498729" lvl="1" indent="-249365" algn="l">
              <a:lnSpc>
                <a:spcPts val="3694"/>
              </a:lnSpc>
              <a:buFont typeface="Arial"/>
              <a:buChar char="•"/>
            </a:pPr>
            <a:r>
              <a:rPr lang="en-US" sz="2310" u="none" strike="noStrike">
                <a:solidFill>
                  <a:srgbClr val="272525"/>
                </a:solidFill>
                <a:latin typeface="Roboto"/>
              </a:rPr>
              <a:t>gender — The type of gender each customer (Female, Male)</a:t>
            </a:r>
          </a:p>
          <a:p>
            <a:pPr marL="498729" lvl="1" indent="-249365" algn="l">
              <a:lnSpc>
                <a:spcPts val="3694"/>
              </a:lnSpc>
              <a:buFont typeface="Arial"/>
              <a:buChar char="•"/>
            </a:pPr>
            <a:r>
              <a:rPr lang="en-US" sz="2310" u="none" strike="noStrike">
                <a:solidFill>
                  <a:srgbClr val="272525"/>
                </a:solidFill>
                <a:latin typeface="Roboto"/>
              </a:rPr>
              <a:t>SeniorCitizen — Whether the customer is a senior citizen (Yes, No)</a:t>
            </a:r>
          </a:p>
          <a:p>
            <a:pPr marL="498729" lvl="1" indent="-249365" algn="l">
              <a:lnSpc>
                <a:spcPts val="3694"/>
              </a:lnSpc>
              <a:buFont typeface="Arial"/>
              <a:buChar char="•"/>
            </a:pPr>
            <a:r>
              <a:rPr lang="en-US" sz="2310" u="none" strike="noStrike">
                <a:solidFill>
                  <a:srgbClr val="272525"/>
                </a:solidFill>
                <a:latin typeface="Roboto"/>
              </a:rPr>
              <a:t>Partner — Whether the customer has a partner or not (Yes, No)</a:t>
            </a:r>
          </a:p>
          <a:p>
            <a:pPr marL="498729" lvl="1" indent="-249365" algn="l">
              <a:lnSpc>
                <a:spcPts val="3694"/>
              </a:lnSpc>
              <a:buFont typeface="Arial"/>
              <a:buChar char="•"/>
            </a:pPr>
            <a:r>
              <a:rPr lang="en-US" sz="2310" u="none" strike="noStrike">
                <a:solidFill>
                  <a:srgbClr val="272525"/>
                </a:solidFill>
                <a:latin typeface="Roboto"/>
              </a:rPr>
              <a:t>Dependents — Whether the customer has a dependent or not (Yes, No)</a:t>
            </a:r>
          </a:p>
        </p:txBody>
      </p:sp>
      <p:sp>
        <p:nvSpPr>
          <p:cNvPr id="15" name="Freeform 15"/>
          <p:cNvSpPr/>
          <p:nvPr/>
        </p:nvSpPr>
        <p:spPr>
          <a:xfrm>
            <a:off x="11658600" y="7611363"/>
            <a:ext cx="1932701" cy="1261527"/>
          </a:xfrm>
          <a:custGeom>
            <a:avLst/>
            <a:gdLst/>
            <a:ahLst/>
            <a:cxnLst/>
            <a:rect l="l" t="t" r="r" b="b"/>
            <a:pathLst>
              <a:path w="1932701" h="1261527">
                <a:moveTo>
                  <a:pt x="0" y="0"/>
                </a:moveTo>
                <a:lnTo>
                  <a:pt x="1932701" y="0"/>
                </a:lnTo>
                <a:lnTo>
                  <a:pt x="1932701" y="1261526"/>
                </a:lnTo>
                <a:lnTo>
                  <a:pt x="0" y="126152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6" name="Freeform 16"/>
          <p:cNvSpPr/>
          <p:nvPr/>
        </p:nvSpPr>
        <p:spPr>
          <a:xfrm>
            <a:off x="14020800" y="4691426"/>
            <a:ext cx="1758785" cy="945964"/>
          </a:xfrm>
          <a:custGeom>
            <a:avLst/>
            <a:gdLst/>
            <a:ahLst/>
            <a:cxnLst/>
            <a:rect l="l" t="t" r="r" b="b"/>
            <a:pathLst>
              <a:path w="1758785" h="945964">
                <a:moveTo>
                  <a:pt x="0" y="0"/>
                </a:moveTo>
                <a:lnTo>
                  <a:pt x="1758785" y="0"/>
                </a:lnTo>
                <a:lnTo>
                  <a:pt x="1758785" y="945965"/>
                </a:lnTo>
                <a:lnTo>
                  <a:pt x="0" y="945965"/>
                </a:lnTo>
                <a:lnTo>
                  <a:pt x="0" y="0"/>
                </a:lnTo>
                <a:close/>
              </a:path>
            </a:pathLst>
          </a:custGeom>
          <a:blipFill>
            <a:blip r:embed="rId8"/>
            <a:stretch>
              <a:fillRect b="-12407"/>
            </a:stretch>
          </a:blipFill>
        </p:spPr>
      </p:sp>
      <p:sp>
        <p:nvSpPr>
          <p:cNvPr id="17" name="TextBox 17"/>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8" name="TextBox 18"/>
          <p:cNvSpPr txBox="1"/>
          <p:nvPr/>
        </p:nvSpPr>
        <p:spPr>
          <a:xfrm>
            <a:off x="5656600" y="2244458"/>
            <a:ext cx="2877800" cy="465512"/>
          </a:xfrm>
          <a:prstGeom prst="rect">
            <a:avLst/>
          </a:prstGeom>
        </p:spPr>
        <p:txBody>
          <a:bodyPr wrap="square" lIns="0" tIns="0" rIns="0" bIns="0" rtlCol="0" anchor="t">
            <a:spAutoFit/>
          </a:bodyPr>
          <a:lstStyle/>
          <a:p>
            <a:pPr lvl="0" algn="ctr">
              <a:lnSpc>
                <a:spcPts val="3874"/>
              </a:lnSpc>
              <a:spcBef>
                <a:spcPct val="0"/>
              </a:spcBef>
            </a:pPr>
            <a:r>
              <a:rPr lang="en-US" sz="3099" dirty="0">
                <a:solidFill>
                  <a:srgbClr val="3D7CA6"/>
                </a:solidFill>
                <a:latin typeface="Arimo Bold"/>
              </a:rPr>
              <a:t>Service </a:t>
            </a:r>
            <a:r>
              <a:rPr lang="en-US" sz="3099" dirty="0" smtClean="0">
                <a:solidFill>
                  <a:srgbClr val="3D7CA6"/>
                </a:solidFill>
                <a:latin typeface="Arimo Bold"/>
              </a:rPr>
              <a:t>type</a:t>
            </a:r>
            <a:r>
              <a:rPr lang="en-US" sz="3099" dirty="0">
                <a:solidFill>
                  <a:srgbClr val="3D7CA6"/>
                </a:solidFill>
                <a:latin typeface="Arimo Bold"/>
              </a:rPr>
              <a:t>:-</a:t>
            </a:r>
          </a:p>
        </p:txBody>
      </p:sp>
      <p:sp>
        <p:nvSpPr>
          <p:cNvPr id="19" name="TextBox 19"/>
          <p:cNvSpPr txBox="1"/>
          <p:nvPr/>
        </p:nvSpPr>
        <p:spPr>
          <a:xfrm>
            <a:off x="5275991" y="6451012"/>
            <a:ext cx="7108329" cy="494685"/>
          </a:xfrm>
          <a:prstGeom prst="rect">
            <a:avLst/>
          </a:prstGeom>
        </p:spPr>
        <p:txBody>
          <a:bodyPr lIns="0" tIns="0" rIns="0" bIns="0" rtlCol="0" anchor="t">
            <a:spAutoFit/>
          </a:bodyPr>
          <a:lstStyle/>
          <a:p>
            <a:pPr algn="ctr">
              <a:lnSpc>
                <a:spcPts val="3874"/>
              </a:lnSpc>
              <a:spcBef>
                <a:spcPct val="0"/>
              </a:spcBef>
            </a:pPr>
            <a:r>
              <a:rPr lang="en-US" sz="3099">
                <a:solidFill>
                  <a:srgbClr val="3D7CA6"/>
                </a:solidFill>
                <a:latin typeface="Arimo Bold"/>
              </a:rPr>
              <a:t>Customer Demographic Iinformation:-</a:t>
            </a:r>
          </a:p>
        </p:txBody>
      </p:sp>
      <p:sp>
        <p:nvSpPr>
          <p:cNvPr id="20" name="TextBox 20"/>
          <p:cNvSpPr txBox="1"/>
          <p:nvPr/>
        </p:nvSpPr>
        <p:spPr>
          <a:xfrm>
            <a:off x="4956783" y="1278170"/>
            <a:ext cx="4274791" cy="496965"/>
          </a:xfrm>
          <a:prstGeom prst="rect">
            <a:avLst/>
          </a:prstGeom>
        </p:spPr>
        <p:txBody>
          <a:bodyPr lIns="0" tIns="0" rIns="0" bIns="0" rtlCol="0" anchor="t">
            <a:spAutoFit/>
          </a:bodyPr>
          <a:lstStyle/>
          <a:p>
            <a:pPr marL="0" lvl="0" indent="0" algn="ctr">
              <a:lnSpc>
                <a:spcPts val="3874"/>
              </a:lnSpc>
              <a:spcBef>
                <a:spcPct val="0"/>
              </a:spcBef>
            </a:pPr>
            <a:r>
              <a:rPr lang="en-US" sz="3099" u="none" strike="noStrike" dirty="0">
                <a:solidFill>
                  <a:srgbClr val="3D7CA6"/>
                </a:solidFill>
                <a:latin typeface="Arimo Bold"/>
              </a:rPr>
              <a:t>Classification Label :-</a:t>
            </a:r>
          </a:p>
        </p:txBody>
      </p:sp>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sp>
      <p:sp>
        <p:nvSpPr>
          <p:cNvPr id="11" name="TextBox 11"/>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grpSp>
        <p:nvGrpSpPr>
          <p:cNvPr id="12" name="Group 12"/>
          <p:cNvGrpSpPr/>
          <p:nvPr/>
        </p:nvGrpSpPr>
        <p:grpSpPr>
          <a:xfrm>
            <a:off x="-17045413" y="1028700"/>
            <a:ext cx="18426461" cy="10133940"/>
            <a:chOff x="0" y="0"/>
            <a:chExt cx="24384000" cy="13410388"/>
          </a:xfrm>
        </p:grpSpPr>
        <p:sp>
          <p:nvSpPr>
            <p:cNvPr id="13" name="Freeform 13"/>
            <p:cNvSpPr/>
            <p:nvPr/>
          </p:nvSpPr>
          <p:spPr>
            <a:xfrm>
              <a:off x="0" y="0"/>
              <a:ext cx="24384000" cy="13410388"/>
            </a:xfrm>
            <a:custGeom>
              <a:avLst/>
              <a:gdLst/>
              <a:ahLst/>
              <a:cxnLst/>
              <a:rect l="l" t="t" r="r" b="b"/>
              <a:pathLst>
                <a:path w="24384000" h="13410388">
                  <a:moveTo>
                    <a:pt x="0" y="0"/>
                  </a:moveTo>
                  <a:lnTo>
                    <a:pt x="24384000" y="0"/>
                  </a:lnTo>
                  <a:lnTo>
                    <a:pt x="24384000" y="13410388"/>
                  </a:lnTo>
                  <a:lnTo>
                    <a:pt x="0" y="13410388"/>
                  </a:lnTo>
                  <a:close/>
                </a:path>
              </a:pathLst>
            </a:custGeom>
            <a:solidFill>
              <a:srgbClr val="FFFFFF">
                <a:alpha val="27451"/>
              </a:srgbClr>
            </a:solidFill>
          </p:spPr>
        </p:sp>
      </p:grpSp>
      <p:sp>
        <p:nvSpPr>
          <p:cNvPr id="14" name="TextBox 14"/>
          <p:cNvSpPr txBox="1"/>
          <p:nvPr/>
        </p:nvSpPr>
        <p:spPr>
          <a:xfrm>
            <a:off x="1872587" y="45340"/>
            <a:ext cx="9154951" cy="631849"/>
          </a:xfrm>
          <a:prstGeom prst="rect">
            <a:avLst/>
          </a:prstGeom>
        </p:spPr>
        <p:txBody>
          <a:bodyPr lIns="0" tIns="0" rIns="0" bIns="0" rtlCol="0" anchor="t">
            <a:spAutoFit/>
          </a:bodyPr>
          <a:lstStyle/>
          <a:p>
            <a:pPr algn="l">
              <a:lnSpc>
                <a:spcPts val="4999"/>
              </a:lnSpc>
            </a:pPr>
            <a:r>
              <a:rPr lang="en-US" sz="3999">
                <a:solidFill>
                  <a:srgbClr val="000000"/>
                </a:solidFill>
                <a:latin typeface="Arimo Bold"/>
              </a:rPr>
              <a:t>Data Understanding/Data Dictionary</a:t>
            </a:r>
          </a:p>
        </p:txBody>
      </p:sp>
      <p:sp>
        <p:nvSpPr>
          <p:cNvPr id="15" name="TextBox 15"/>
          <p:cNvSpPr txBox="1"/>
          <p:nvPr/>
        </p:nvSpPr>
        <p:spPr>
          <a:xfrm>
            <a:off x="5897302" y="1443759"/>
            <a:ext cx="5795962" cy="494685"/>
          </a:xfrm>
          <a:prstGeom prst="rect">
            <a:avLst/>
          </a:prstGeom>
        </p:spPr>
        <p:txBody>
          <a:bodyPr lIns="0" tIns="0" rIns="0" bIns="0" rtlCol="0" anchor="t">
            <a:spAutoFit/>
          </a:bodyPr>
          <a:lstStyle/>
          <a:p>
            <a:pPr algn="ctr">
              <a:lnSpc>
                <a:spcPts val="3874"/>
              </a:lnSpc>
              <a:spcBef>
                <a:spcPct val="0"/>
              </a:spcBef>
            </a:pPr>
            <a:r>
              <a:rPr lang="en-US" sz="3099">
                <a:solidFill>
                  <a:srgbClr val="3D7CA6"/>
                </a:solidFill>
                <a:latin typeface="Arimo Bold"/>
              </a:rPr>
              <a:t>Customer Account Information</a:t>
            </a:r>
          </a:p>
        </p:txBody>
      </p:sp>
      <p:sp>
        <p:nvSpPr>
          <p:cNvPr id="16" name="TextBox 16"/>
          <p:cNvSpPr txBox="1"/>
          <p:nvPr/>
        </p:nvSpPr>
        <p:spPr>
          <a:xfrm>
            <a:off x="368839" y="2290869"/>
            <a:ext cx="17477577" cy="3245144"/>
          </a:xfrm>
          <a:prstGeom prst="rect">
            <a:avLst/>
          </a:prstGeom>
        </p:spPr>
        <p:txBody>
          <a:bodyPr lIns="0" tIns="0" rIns="0" bIns="0" rtlCol="0" anchor="t">
            <a:spAutoFit/>
          </a:bodyPr>
          <a:lstStyle/>
          <a:p>
            <a:pPr marL="498729" lvl="1" indent="-249365" algn="l">
              <a:lnSpc>
                <a:spcPts val="3694"/>
              </a:lnSpc>
              <a:spcBef>
                <a:spcPct val="0"/>
              </a:spcBef>
              <a:buFont typeface="Arial"/>
              <a:buChar char="•"/>
            </a:pPr>
            <a:r>
              <a:rPr lang="en-US" sz="2310" u="none" strike="noStrike">
                <a:solidFill>
                  <a:srgbClr val="272525"/>
                </a:solidFill>
                <a:latin typeface="Roboto"/>
              </a:rPr>
              <a:t>Tenure — How long customer has stayed in the company</a:t>
            </a:r>
          </a:p>
          <a:p>
            <a:pPr marL="498729" lvl="1" indent="-249365" algn="l">
              <a:lnSpc>
                <a:spcPts val="3694"/>
              </a:lnSpc>
              <a:spcBef>
                <a:spcPct val="0"/>
              </a:spcBef>
              <a:buFont typeface="Arial"/>
              <a:buChar char="•"/>
            </a:pPr>
            <a:r>
              <a:rPr lang="en-US" sz="2310" u="none" strike="noStrike">
                <a:solidFill>
                  <a:srgbClr val="272525"/>
                </a:solidFill>
                <a:latin typeface="Roboto"/>
              </a:rPr>
              <a:t>Contract — The type of contract the customer has (Month-to-Month, One year, Two years)</a:t>
            </a:r>
          </a:p>
          <a:p>
            <a:pPr marL="498729" lvl="1" indent="-249365" algn="l">
              <a:lnSpc>
                <a:spcPts val="3694"/>
              </a:lnSpc>
              <a:spcBef>
                <a:spcPct val="0"/>
              </a:spcBef>
              <a:buFont typeface="Arial"/>
              <a:buChar char="•"/>
            </a:pPr>
            <a:r>
              <a:rPr lang="en-US" sz="2310" u="none" strike="noStrike">
                <a:solidFill>
                  <a:srgbClr val="272525"/>
                </a:solidFill>
                <a:latin typeface="Roboto"/>
              </a:rPr>
              <a:t>PaperlessBilling — Whether the customer has a paperless billing (Yes, No)</a:t>
            </a:r>
          </a:p>
          <a:p>
            <a:pPr marL="498729" lvl="1" indent="-249365" algn="l">
              <a:lnSpc>
                <a:spcPts val="3694"/>
              </a:lnSpc>
              <a:spcBef>
                <a:spcPct val="0"/>
              </a:spcBef>
              <a:buFont typeface="Arial"/>
              <a:buChar char="•"/>
            </a:pPr>
            <a:r>
              <a:rPr lang="en-US" sz="2310" u="none" strike="noStrike">
                <a:solidFill>
                  <a:srgbClr val="272525"/>
                </a:solidFill>
                <a:latin typeface="Roboto"/>
              </a:rPr>
              <a:t>PaymentMethod — payment method used by the customer (Electronic check, Mailed check, Bank transfer (automatic), Credit card (automatic))</a:t>
            </a:r>
          </a:p>
          <a:p>
            <a:pPr marL="498729" lvl="1" indent="-249365" algn="l">
              <a:lnSpc>
                <a:spcPts val="3694"/>
              </a:lnSpc>
              <a:spcBef>
                <a:spcPct val="0"/>
              </a:spcBef>
              <a:buFont typeface="Arial"/>
              <a:buChar char="•"/>
            </a:pPr>
            <a:r>
              <a:rPr lang="en-US" sz="2310" u="none" strike="noStrike">
                <a:solidFill>
                  <a:srgbClr val="272525"/>
                </a:solidFill>
                <a:latin typeface="Roboto"/>
              </a:rPr>
              <a:t>MonthlyCharges — Amount charged to the customer monthly</a:t>
            </a:r>
          </a:p>
          <a:p>
            <a:pPr marL="498729" lvl="1" indent="-249365" algn="l">
              <a:lnSpc>
                <a:spcPts val="3694"/>
              </a:lnSpc>
              <a:spcBef>
                <a:spcPct val="0"/>
              </a:spcBef>
              <a:buFont typeface="Arial"/>
              <a:buChar char="•"/>
            </a:pPr>
            <a:r>
              <a:rPr lang="en-US" sz="2310" u="none" strike="noStrike">
                <a:solidFill>
                  <a:srgbClr val="272525"/>
                </a:solidFill>
                <a:latin typeface="Roboto"/>
              </a:rPr>
              <a:t>TotalCharges — The total amount charged to the customer</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4215</Words>
  <Application>Microsoft Office PowerPoint</Application>
  <PresentationFormat>Custom</PresentationFormat>
  <Paragraphs>451</Paragraphs>
  <Slides>47</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47</vt:i4>
      </vt:variant>
    </vt:vector>
  </HeadingPairs>
  <TitlesOfParts>
    <vt:vector size="64" baseType="lpstr">
      <vt:lpstr>Arimo Bold</vt:lpstr>
      <vt:lpstr>Canva Sans</vt:lpstr>
      <vt:lpstr>Tahoma</vt:lpstr>
      <vt:lpstr>Roboto</vt:lpstr>
      <vt:lpstr>Arial Narrow</vt:lpstr>
      <vt:lpstr>Arimo</vt:lpstr>
      <vt:lpstr>Roboto Bold</vt:lpstr>
      <vt:lpstr>TT Rounds Condensed Bold</vt:lpstr>
      <vt:lpstr>Algerian</vt:lpstr>
      <vt:lpstr>Bukhari Script Bold</vt:lpstr>
      <vt:lpstr>Calibri</vt:lpstr>
      <vt:lpstr>TT Rounds Condensed</vt:lpstr>
      <vt:lpstr>Adobe Garamond Pro Bold</vt:lpstr>
      <vt:lpstr>Arial</vt:lpstr>
      <vt:lpstr>Stencil Std</vt:lpstr>
      <vt:lpstr>TT Rounds Condensed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R-IPBA B17 - JA_IPBA PPT Template.pptx</dc:title>
  <dc:creator>ADOLINA CHAKRABARTY</dc:creator>
  <cp:lastModifiedBy>ADOLINA CHAKRABARTY</cp:lastModifiedBy>
  <cp:revision>20</cp:revision>
  <dcterms:created xsi:type="dcterms:W3CDTF">2006-08-16T00:00:00Z</dcterms:created>
  <dcterms:modified xsi:type="dcterms:W3CDTF">2024-03-29T07:27:06Z</dcterms:modified>
  <dc:identifier>DAGAz31wmnw</dc:identifier>
</cp:coreProperties>
</file>